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6" r:id="rId1"/>
  </p:sldMasterIdLst>
  <p:notesMasterIdLst>
    <p:notesMasterId r:id="rId47"/>
  </p:notesMasterIdLst>
  <p:sldIdLst>
    <p:sldId id="258" r:id="rId2"/>
    <p:sldId id="262" r:id="rId3"/>
    <p:sldId id="263" r:id="rId4"/>
    <p:sldId id="264" r:id="rId5"/>
    <p:sldId id="267" r:id="rId6"/>
    <p:sldId id="268" r:id="rId7"/>
    <p:sldId id="266" r:id="rId8"/>
    <p:sldId id="269" r:id="rId9"/>
    <p:sldId id="270" r:id="rId10"/>
    <p:sldId id="271" r:id="rId11"/>
    <p:sldId id="276" r:id="rId12"/>
    <p:sldId id="277" r:id="rId13"/>
    <p:sldId id="280" r:id="rId14"/>
    <p:sldId id="282" r:id="rId15"/>
    <p:sldId id="281" r:id="rId16"/>
    <p:sldId id="283" r:id="rId17"/>
    <p:sldId id="285" r:id="rId18"/>
    <p:sldId id="299" r:id="rId19"/>
    <p:sldId id="298" r:id="rId20"/>
    <p:sldId id="301" r:id="rId21"/>
    <p:sldId id="284" r:id="rId22"/>
    <p:sldId id="302" r:id="rId23"/>
    <p:sldId id="303" r:id="rId24"/>
    <p:sldId id="286" r:id="rId25"/>
    <p:sldId id="304" r:id="rId26"/>
    <p:sldId id="278" r:id="rId27"/>
    <p:sldId id="309" r:id="rId28"/>
    <p:sldId id="287" r:id="rId29"/>
    <p:sldId id="288" r:id="rId30"/>
    <p:sldId id="306" r:id="rId31"/>
    <p:sldId id="307" r:id="rId32"/>
    <p:sldId id="290" r:id="rId33"/>
    <p:sldId id="318" r:id="rId34"/>
    <p:sldId id="320" r:id="rId35"/>
    <p:sldId id="291" r:id="rId36"/>
    <p:sldId id="293" r:id="rId37"/>
    <p:sldId id="310" r:id="rId38"/>
    <p:sldId id="292" r:id="rId39"/>
    <p:sldId id="297" r:id="rId40"/>
    <p:sldId id="311" r:id="rId41"/>
    <p:sldId id="294" r:id="rId42"/>
    <p:sldId id="314" r:id="rId43"/>
    <p:sldId id="315" r:id="rId44"/>
    <p:sldId id="316" r:id="rId45"/>
    <p:sldId id="31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20202"/>
    <a:srgbClr val="B798FF"/>
    <a:srgbClr val="8BE5B7"/>
    <a:srgbClr val="9B903A"/>
    <a:srgbClr val="E3D253"/>
    <a:srgbClr val="C66F48"/>
    <a:srgbClr val="EE8655"/>
    <a:srgbClr val="FF3431"/>
    <a:srgbClr val="FFC0E6"/>
    <a:srgbClr val="FF8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5" autoAdjust="0"/>
    <p:restoredTop sz="90281" autoAdjust="0"/>
  </p:normalViewPr>
  <p:slideViewPr>
    <p:cSldViewPr snapToGrid="0" snapToObjects="1" showGuides="1">
      <p:cViewPr varScale="1">
        <p:scale>
          <a:sx n="130" d="100"/>
          <a:sy n="130" d="100"/>
        </p:scale>
        <p:origin x="-920" y="-112"/>
      </p:cViewPr>
      <p:guideLst>
        <p:guide orient="horz" pos="4076"/>
        <p:guide pos="1090"/>
        <p:guide pos="54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C1FAA9-F059-6345-965D-6EA34A4C13CC}" type="doc">
      <dgm:prSet loTypeId="urn:microsoft.com/office/officeart/2005/8/layout/venn1" loCatId="" qsTypeId="urn:microsoft.com/office/officeart/2005/8/quickstyle/3D1" qsCatId="3D" csTypeId="urn:microsoft.com/office/officeart/2005/8/colors/colorful4" csCatId="colorful" phldr="1"/>
      <dgm:spPr/>
    </dgm:pt>
    <dgm:pt modelId="{3C7CFEEE-18EB-B145-808A-AF4AA1A32685}">
      <dgm:prSet phldrT="[Text]"/>
      <dgm:spPr/>
      <dgm:t>
        <a:bodyPr/>
        <a:lstStyle/>
        <a:p>
          <a:endParaRPr lang="en-US" dirty="0"/>
        </a:p>
      </dgm:t>
    </dgm:pt>
    <dgm:pt modelId="{E714A1E5-43D8-744D-AC1A-E24A8690C152}" type="parTrans" cxnId="{E5152E15-62AB-E949-ADE6-E1B2A97781AD}">
      <dgm:prSet/>
      <dgm:spPr/>
      <dgm:t>
        <a:bodyPr/>
        <a:lstStyle/>
        <a:p>
          <a:endParaRPr lang="en-US"/>
        </a:p>
      </dgm:t>
    </dgm:pt>
    <dgm:pt modelId="{BFDF32C7-749D-4F44-80F6-4E117D4A7103}" type="sibTrans" cxnId="{E5152E15-62AB-E949-ADE6-E1B2A97781AD}">
      <dgm:prSet/>
      <dgm:spPr/>
      <dgm:t>
        <a:bodyPr/>
        <a:lstStyle/>
        <a:p>
          <a:endParaRPr lang="en-US"/>
        </a:p>
      </dgm:t>
    </dgm:pt>
    <dgm:pt modelId="{C5AFA838-3ABD-4E46-AB7A-4D016D52E8AD}">
      <dgm:prSet phldrT="[Text]"/>
      <dgm:spPr/>
      <dgm:t>
        <a:bodyPr/>
        <a:lstStyle/>
        <a:p>
          <a:endParaRPr lang="en-US" dirty="0"/>
        </a:p>
      </dgm:t>
    </dgm:pt>
    <dgm:pt modelId="{10D3C5EA-C107-2A4C-904B-CDBFDF505A05}" type="parTrans" cxnId="{D9E852F3-D67F-AE40-B583-1F1CF9A719C4}">
      <dgm:prSet/>
      <dgm:spPr/>
      <dgm:t>
        <a:bodyPr/>
        <a:lstStyle/>
        <a:p>
          <a:endParaRPr lang="en-US"/>
        </a:p>
      </dgm:t>
    </dgm:pt>
    <dgm:pt modelId="{3C41530F-708E-4041-80DC-E00E8F970FB8}" type="sibTrans" cxnId="{D9E852F3-D67F-AE40-B583-1F1CF9A719C4}">
      <dgm:prSet/>
      <dgm:spPr/>
      <dgm:t>
        <a:bodyPr/>
        <a:lstStyle/>
        <a:p>
          <a:endParaRPr lang="en-US"/>
        </a:p>
      </dgm:t>
    </dgm:pt>
    <dgm:pt modelId="{861DB668-C2DC-C548-957E-A6EA9C0B5890}" type="pres">
      <dgm:prSet presAssocID="{07C1FAA9-F059-6345-965D-6EA34A4C13CC}" presName="compositeShape" presStyleCnt="0">
        <dgm:presLayoutVars>
          <dgm:chMax val="7"/>
          <dgm:dir/>
          <dgm:resizeHandles val="exact"/>
        </dgm:presLayoutVars>
      </dgm:prSet>
      <dgm:spPr/>
    </dgm:pt>
    <dgm:pt modelId="{30F3D59C-8A11-CC4B-A258-74F07AA43DAE}" type="pres">
      <dgm:prSet presAssocID="{3C7CFEEE-18EB-B145-808A-AF4AA1A32685}" presName="circ1" presStyleLbl="vennNode1" presStyleIdx="0" presStyleCnt="2"/>
      <dgm:spPr/>
      <dgm:t>
        <a:bodyPr/>
        <a:lstStyle/>
        <a:p>
          <a:endParaRPr lang="en-US"/>
        </a:p>
      </dgm:t>
    </dgm:pt>
    <dgm:pt modelId="{56665D57-EF43-6248-971D-6EE2AFD854C6}" type="pres">
      <dgm:prSet presAssocID="{3C7CFEEE-18EB-B145-808A-AF4AA1A3268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053516-0DA3-2E47-81C3-D03AF8809B41}" type="pres">
      <dgm:prSet presAssocID="{C5AFA838-3ABD-4E46-AB7A-4D016D52E8AD}" presName="circ2" presStyleLbl="vennNode1" presStyleIdx="1" presStyleCnt="2"/>
      <dgm:spPr/>
      <dgm:t>
        <a:bodyPr/>
        <a:lstStyle/>
        <a:p>
          <a:endParaRPr lang="en-US"/>
        </a:p>
      </dgm:t>
    </dgm:pt>
    <dgm:pt modelId="{8386D825-2670-504E-8F00-ADD01844AA72}" type="pres">
      <dgm:prSet presAssocID="{C5AFA838-3ABD-4E46-AB7A-4D016D52E8A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942AF9-A116-5F4F-A794-C55EC1E23CFE}" type="presOf" srcId="{3C7CFEEE-18EB-B145-808A-AF4AA1A32685}" destId="{56665D57-EF43-6248-971D-6EE2AFD854C6}" srcOrd="1" destOrd="0" presId="urn:microsoft.com/office/officeart/2005/8/layout/venn1"/>
    <dgm:cxn modelId="{D1C0FD94-33A3-2B48-9D66-759BC7F3BDF5}" type="presOf" srcId="{07C1FAA9-F059-6345-965D-6EA34A4C13CC}" destId="{861DB668-C2DC-C548-957E-A6EA9C0B5890}" srcOrd="0" destOrd="0" presId="urn:microsoft.com/office/officeart/2005/8/layout/venn1"/>
    <dgm:cxn modelId="{7DFE93B9-05DC-2F43-B273-0446E7762243}" type="presOf" srcId="{3C7CFEEE-18EB-B145-808A-AF4AA1A32685}" destId="{30F3D59C-8A11-CC4B-A258-74F07AA43DAE}" srcOrd="0" destOrd="0" presId="urn:microsoft.com/office/officeart/2005/8/layout/venn1"/>
    <dgm:cxn modelId="{E5152E15-62AB-E949-ADE6-E1B2A97781AD}" srcId="{07C1FAA9-F059-6345-965D-6EA34A4C13CC}" destId="{3C7CFEEE-18EB-B145-808A-AF4AA1A32685}" srcOrd="0" destOrd="0" parTransId="{E714A1E5-43D8-744D-AC1A-E24A8690C152}" sibTransId="{BFDF32C7-749D-4F44-80F6-4E117D4A7103}"/>
    <dgm:cxn modelId="{EA63A68B-F32D-1242-B95B-39E951FD8A5D}" type="presOf" srcId="{C5AFA838-3ABD-4E46-AB7A-4D016D52E8AD}" destId="{8386D825-2670-504E-8F00-ADD01844AA72}" srcOrd="1" destOrd="0" presId="urn:microsoft.com/office/officeart/2005/8/layout/venn1"/>
    <dgm:cxn modelId="{D9E852F3-D67F-AE40-B583-1F1CF9A719C4}" srcId="{07C1FAA9-F059-6345-965D-6EA34A4C13CC}" destId="{C5AFA838-3ABD-4E46-AB7A-4D016D52E8AD}" srcOrd="1" destOrd="0" parTransId="{10D3C5EA-C107-2A4C-904B-CDBFDF505A05}" sibTransId="{3C41530F-708E-4041-80DC-E00E8F970FB8}"/>
    <dgm:cxn modelId="{C931E8CE-806C-684A-99D2-5933B6231D64}" type="presOf" srcId="{C5AFA838-3ABD-4E46-AB7A-4D016D52E8AD}" destId="{F1053516-0DA3-2E47-81C3-D03AF8809B41}" srcOrd="0" destOrd="0" presId="urn:microsoft.com/office/officeart/2005/8/layout/venn1"/>
    <dgm:cxn modelId="{F143FC1E-C66B-7743-8624-0616BD786A95}" type="presParOf" srcId="{861DB668-C2DC-C548-957E-A6EA9C0B5890}" destId="{30F3D59C-8A11-CC4B-A258-74F07AA43DAE}" srcOrd="0" destOrd="0" presId="urn:microsoft.com/office/officeart/2005/8/layout/venn1"/>
    <dgm:cxn modelId="{87D70DC3-8C1C-EF41-BA1C-6F19B0BF0626}" type="presParOf" srcId="{861DB668-C2DC-C548-957E-A6EA9C0B5890}" destId="{56665D57-EF43-6248-971D-6EE2AFD854C6}" srcOrd="1" destOrd="0" presId="urn:microsoft.com/office/officeart/2005/8/layout/venn1"/>
    <dgm:cxn modelId="{079C16DB-0F4A-4040-A3D4-ADBAB714F2E2}" type="presParOf" srcId="{861DB668-C2DC-C548-957E-A6EA9C0B5890}" destId="{F1053516-0DA3-2E47-81C3-D03AF8809B41}" srcOrd="2" destOrd="0" presId="urn:microsoft.com/office/officeart/2005/8/layout/venn1"/>
    <dgm:cxn modelId="{A7F80284-E1D1-AB47-B29D-549427F565CC}" type="presParOf" srcId="{861DB668-C2DC-C548-957E-A6EA9C0B5890}" destId="{8386D825-2670-504E-8F00-ADD01844AA7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3D59C-8A11-CC4B-A258-74F07AA43DAE}">
      <dsp:nvSpPr>
        <dsp:cNvPr id="0" name=""/>
        <dsp:cNvSpPr/>
      </dsp:nvSpPr>
      <dsp:spPr>
        <a:xfrm>
          <a:off x="59486" y="180728"/>
          <a:ext cx="1467343" cy="146734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64386" y="353759"/>
        <a:ext cx="846036" cy="1121281"/>
      </dsp:txXfrm>
    </dsp:sp>
    <dsp:sp modelId="{F1053516-0DA3-2E47-81C3-D03AF8809B41}">
      <dsp:nvSpPr>
        <dsp:cNvPr id="0" name=""/>
        <dsp:cNvSpPr/>
      </dsp:nvSpPr>
      <dsp:spPr>
        <a:xfrm>
          <a:off x="1117032" y="180728"/>
          <a:ext cx="1467343" cy="1467343"/>
        </a:xfrm>
        <a:prstGeom prst="ellipse">
          <a:avLst/>
        </a:prstGeom>
        <a:solidFill>
          <a:schemeClr val="accent4">
            <a:alpha val="50000"/>
            <a:hueOff val="-2057158"/>
            <a:satOff val="-5690"/>
            <a:lumOff val="353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533440" y="353759"/>
        <a:ext cx="846036" cy="1121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61B0C-2B80-F545-A5B0-4D81A7A2F01C}" type="datetimeFigureOut">
              <a:rPr lang="en-US" smtClean="0"/>
              <a:t>9/30/14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C2B93-7C94-514C-A971-092A6489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5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8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Mentioned </a:t>
            </a:r>
            <a:r>
              <a:rPr lang="en-US" dirty="0"/>
              <a:t>de novo mutations - not inherited!</a:t>
            </a:r>
          </a:p>
          <a:p>
            <a:r>
              <a:rPr lang="en-US" dirty="0"/>
              <a:t>Also mentioned twins and siblings - presumably share inherited risk variants</a:t>
            </a:r>
          </a:p>
          <a:p>
            <a:r>
              <a:rPr lang="en-US" dirty="0"/>
              <a:t>2 routes to ASD risk bring us to proposed idea that families belong to 1 of 2 groups for autism risk</a:t>
            </a:r>
          </a:p>
          <a:p>
            <a:endParaRPr lang="en-US" dirty="0"/>
          </a:p>
          <a:p>
            <a:r>
              <a:rPr lang="en-US" dirty="0"/>
              <a:t>Dominant variant = only need 1 faulty copy to be affected</a:t>
            </a:r>
          </a:p>
          <a:p>
            <a:r>
              <a:rPr lang="en-US" dirty="0"/>
              <a:t>For reasons unknown, mother here is not affected even though she carries mutation - will discuss why this could be later!</a:t>
            </a:r>
          </a:p>
          <a:p>
            <a:endParaRPr lang="en-US" dirty="0"/>
          </a:p>
          <a:p>
            <a:r>
              <a:rPr lang="en-US" dirty="0"/>
              <a:t>Bar plots - note the light colored bars:</a:t>
            </a:r>
          </a:p>
          <a:p>
            <a:r>
              <a:rPr lang="en-US" dirty="0"/>
              <a:t> - LEFT - In general, risk for ASD is low, ~1.5% = low risk class, de novo mutations</a:t>
            </a:r>
          </a:p>
          <a:p>
            <a:r>
              <a:rPr lang="en-US" dirty="0"/>
              <a:t> - RIGHT - 2 affected children, high risk class, 50% risk to boys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10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Exciting </a:t>
            </a:r>
            <a:r>
              <a:rPr lang="en-US" dirty="0"/>
              <a:t>time in research where gene discovery is still </a:t>
            </a:r>
            <a:r>
              <a:rPr lang="en-US" dirty="0" smtClean="0"/>
              <a:t>crucial</a:t>
            </a:r>
          </a:p>
          <a:p>
            <a:r>
              <a:rPr lang="en-US" dirty="0" smtClean="0"/>
              <a:t>But, </a:t>
            </a:r>
            <a:r>
              <a:rPr lang="en-US" dirty="0"/>
              <a:t>we are transitioning into work that aims to translate knowledge about genes to pathways, so we can improve diagnostics and design effective treatments.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89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>
                <a:sym typeface="Wingdings"/>
              </a:rPr>
              <a:t>There </a:t>
            </a:r>
            <a:r>
              <a:rPr lang="en-US" baseline="0" dirty="0" smtClean="0">
                <a:sym typeface="Wingdings"/>
              </a:rPr>
              <a:t>are undeniable biological differences between the sexes, and my research focuses on the potential role(s) for these factors in ASD risk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Others are working on the diagnosis issue, and that is incredibly </a:t>
            </a:r>
            <a:r>
              <a:rPr lang="en-US" baseline="0" dirty="0" smtClean="0">
                <a:sym typeface="Wingdings"/>
              </a:rPr>
              <a:t>important as well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89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MOST basic conceptualization of this interaction is illustrated by the multiple threshold liability model</a:t>
            </a:r>
            <a:endParaRPr lang="en-US" dirty="0" smtClean="0"/>
          </a:p>
          <a:p>
            <a:r>
              <a:rPr lang="en-US" baseline="0" dirty="0" smtClean="0"/>
              <a:t>Bell </a:t>
            </a:r>
            <a:r>
              <a:rPr lang="en-US" baseline="0" dirty="0" smtClean="0"/>
              <a:t>curve like any trait, e.g. height - most people carry an average amount of risk-increasing variants in their genome, few carry very little, few carry a lot</a:t>
            </a:r>
          </a:p>
          <a:p>
            <a:r>
              <a:rPr lang="en-US" baseline="0" dirty="0" smtClean="0"/>
              <a:t>Under model, females can withstand greater "mutation load" than males, for currently unknown reasons</a:t>
            </a:r>
          </a:p>
          <a:p>
            <a:r>
              <a:rPr lang="en-US" baseline="0" dirty="0" smtClean="0"/>
              <a:t>Not that females escape carrying risk-increasing variants, but that they do not have as much of an impact on their neurodevelopment</a:t>
            </a:r>
          </a:p>
          <a:p>
            <a:endParaRPr lang="en-US" baseline="0" dirty="0" smtClean="0"/>
          </a:p>
          <a:p>
            <a:r>
              <a:rPr lang="en-US" dirty="0" smtClean="0"/>
              <a:t>Analogy = everyone</a:t>
            </a:r>
            <a:r>
              <a:rPr lang="en-US" baseline="0" dirty="0" smtClean="0"/>
              <a:t> carries a backpack, x-axis is more and more bricks</a:t>
            </a:r>
          </a:p>
          <a:p>
            <a:r>
              <a:rPr lang="en-US" baseline="0" dirty="0" smtClean="0"/>
              <a:t>Females</a:t>
            </a:r>
            <a:r>
              <a:rPr lang="en-US" baseline="0" dirty="0" smtClean="0"/>
              <a:t>' protection = issued wheeled backpacks, instead of straps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Model makes a key prediction that we should be able to validate experimentally, if it is true = among affected individuals, females should carry greater liability than affected males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13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ALSO </a:t>
            </a:r>
            <a:r>
              <a:rPr lang="en-US" baseline="0" dirty="0" smtClean="0"/>
              <a:t>if autistic females' genetic risk is greater, then they should share this high risk with their siblings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Colors - note they are swapped from what you would expect</a:t>
            </a:r>
          </a:p>
          <a:p>
            <a:r>
              <a:rPr lang="en-US" baseline="0" dirty="0" smtClean="0"/>
              <a:t>Bar </a:t>
            </a:r>
            <a:r>
              <a:rPr lang="en-US" baseline="0" dirty="0" smtClean="0"/>
              <a:t>plot - used quantitative scale of autism-related symptoms (Y-axis)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that we have done has </a:t>
            </a:r>
            <a:r>
              <a:rPr lang="en-US" dirty="0"/>
              <a:t>looked for this phenomenon in high-risk families</a:t>
            </a:r>
          </a:p>
          <a:p>
            <a:r>
              <a:rPr lang="en-US" dirty="0"/>
              <a:t>1) Risk differs by sex, higher in males (expected)</a:t>
            </a:r>
          </a:p>
          <a:p>
            <a:r>
              <a:rPr lang="en-US" dirty="0"/>
              <a:t> - Define MO families and FC families</a:t>
            </a:r>
          </a:p>
          <a:p>
            <a:r>
              <a:rPr lang="en-US" dirty="0"/>
              <a:t>2) Risk higher in FC families</a:t>
            </a:r>
          </a:p>
          <a:p>
            <a:r>
              <a:rPr lang="en-US" dirty="0"/>
              <a:t>3) Risk highest to boys in those FC families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MZ </a:t>
            </a:r>
            <a:r>
              <a:rPr lang="en-US" dirty="0"/>
              <a:t>twins --&gt; very high concordance. Sex difference not significant.</a:t>
            </a:r>
          </a:p>
          <a:p>
            <a:r>
              <a:rPr lang="en-US" dirty="0"/>
              <a:t>DZ twins --&gt; higher concordance for FC twin pairs than </a:t>
            </a:r>
            <a:r>
              <a:rPr lang="en-US" dirty="0" smtClean="0"/>
              <a:t>MO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Of the 62 discordant M-F pairs, 56 have affected male, 6 have affected female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Interesting </a:t>
            </a:r>
            <a:r>
              <a:rPr lang="en-US" dirty="0"/>
              <a:t>finding, will show you how related to male/female differences in risk next</a:t>
            </a:r>
          </a:p>
          <a:p>
            <a:endParaRPr lang="en-US" dirty="0"/>
          </a:p>
          <a:p>
            <a:r>
              <a:rPr lang="en-US" dirty="0"/>
              <a:t>Large population cohort, finds that short IBIs associated with increased ASD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looked for this phenomenon in our data, and found significant relationship between IBI and risk ONLY in males</a:t>
            </a:r>
          </a:p>
          <a:p>
            <a:endParaRPr lang="en-US" dirty="0"/>
          </a:p>
          <a:p>
            <a:r>
              <a:rPr lang="en-US" dirty="0"/>
              <a:t>1) Males overall show stronger relationship btwn IBI and risk</a:t>
            </a:r>
          </a:p>
          <a:p>
            <a:r>
              <a:rPr lang="en-US" dirty="0"/>
              <a:t>2) FC risk higher BUT only MO risk significantly related to IBI</a:t>
            </a:r>
          </a:p>
          <a:p>
            <a:r>
              <a:rPr lang="en-US" dirty="0"/>
              <a:t>3) Break down by sex and family type, see that IBI effect is driven entirely by males from families WITHOUT affected females</a:t>
            </a:r>
          </a:p>
          <a:p>
            <a:endParaRPr lang="en-US" dirty="0"/>
          </a:p>
          <a:p>
            <a:r>
              <a:rPr lang="en-US" dirty="0"/>
              <a:t>Families with high mutation loads (FC) more likely to have their ASD caused by these genetic factors, than caused or exacerbated by environmental circumstances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</a:t>
            </a:r>
            <a:r>
              <a:rPr lang="en-US" dirty="0"/>
              <a:t>talks in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51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Have seen risk trends that agree with model that females need a bigger hit or load, but what about at the actual genetic level?</a:t>
            </a:r>
          </a:p>
          <a:p>
            <a:r>
              <a:rPr lang="en-US" baseline="0" dirty="0" smtClean="0"/>
              <a:t>Many </a:t>
            </a:r>
            <a:r>
              <a:rPr lang="en-US" baseline="0" dirty="0" smtClean="0"/>
              <a:t>non-significant trends early </a:t>
            </a:r>
            <a:r>
              <a:rPr lang="en-US" baseline="0" dirty="0" smtClean="0"/>
              <a:t>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CNV - one of first types of mutation to be associated with risk for autism</a:t>
            </a:r>
          </a:p>
          <a:p>
            <a:endParaRPr lang="en-US" baseline="0" dirty="0" smtClean="0"/>
          </a:p>
          <a:p>
            <a:r>
              <a:rPr lang="en-US" baseline="0" dirty="0" smtClean="0"/>
              <a:t>CNVs more FREQUENT in autistic females</a:t>
            </a:r>
          </a:p>
          <a:p>
            <a:r>
              <a:rPr lang="en-US" baseline="0" dirty="0" smtClean="0"/>
              <a:t>ALSO hit MORE GENES in autistic females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</a:t>
            </a:r>
            <a:r>
              <a:rPr lang="en-US" baseline="0" dirty="0" smtClean="0"/>
              <a:t>, single-nucleotide variants (like introduced before, from exome sequencing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Trends</a:t>
            </a:r>
            <a:r>
              <a:rPr lang="en-US" baseline="0" dirty="0" smtClean="0"/>
              <a:t> toward significance in small samples (State lab, </a:t>
            </a:r>
            <a:r>
              <a:rPr lang="en-US" baseline="0" dirty="0" err="1" smtClean="0"/>
              <a:t>Wigler</a:t>
            </a:r>
            <a:r>
              <a:rPr lang="en-US" baseline="0" dirty="0" smtClean="0"/>
              <a:t> lab, Neale/Daly lab)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Trends</a:t>
            </a:r>
            <a:r>
              <a:rPr lang="en-US" baseline="0" dirty="0" smtClean="0"/>
              <a:t> toward significance in small samples (State lab, </a:t>
            </a:r>
            <a:r>
              <a:rPr lang="en-US" baseline="0" dirty="0" err="1" smtClean="0"/>
              <a:t>Wigler</a:t>
            </a:r>
            <a:r>
              <a:rPr lang="en-US" baseline="0" dirty="0" smtClean="0"/>
              <a:t> lab, Neale/Daly lab)</a:t>
            </a:r>
          </a:p>
          <a:p>
            <a:r>
              <a:rPr lang="en-US" baseline="0" dirty="0" smtClean="0"/>
              <a:t>Earlier </a:t>
            </a:r>
            <a:r>
              <a:rPr lang="en-US" baseline="0" dirty="0" smtClean="0"/>
              <a:t>this year, a study out of UW was able to find statistically significant differences between males and females in their mutation loads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Table - NOTE the percentages - greater proportion of female cases have large CNVs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they were inherited, BIG CNVs more likely came from mother</a:t>
            </a:r>
          </a:p>
          <a:p>
            <a:r>
              <a:rPr lang="en-US" baseline="0" dirty="0" smtClean="0"/>
              <a:t>Y-axis is ratio of </a:t>
            </a:r>
            <a:r>
              <a:rPr lang="en-US" baseline="0" dirty="0" err="1" smtClean="0"/>
              <a:t>maternal:paternal</a:t>
            </a:r>
            <a:r>
              <a:rPr lang="en-US" baseline="0" dirty="0" smtClean="0"/>
              <a:t> transmissions</a:t>
            </a:r>
          </a:p>
          <a:p>
            <a:r>
              <a:rPr lang="en-US" baseline="0" dirty="0" smtClean="0"/>
              <a:t>Makes sense, if females are protected - moms can carry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r>
              <a:rPr lang="en-US" baseline="0" dirty="0" smtClean="0"/>
              <a:t> slide for section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</a:t>
            </a:r>
            <a:r>
              <a:rPr lang="en-US" baseline="0" dirty="0" smtClean="0"/>
              <a:t>, we can start thinking - what other factors are involved in ASD risk that could shift males closer to threshold for being affected? </a:t>
            </a:r>
          </a:p>
          <a:p>
            <a:r>
              <a:rPr lang="en-US" baseline="0" dirty="0" smtClean="0"/>
              <a:t>...could shift females away from this threshold?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4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BOTH factors are major contributors to ASD biology, my work is focused on their interaction</a:t>
            </a:r>
          </a:p>
          <a:p>
            <a:r>
              <a:rPr lang="en-US" baseline="0" dirty="0" smtClean="0"/>
              <a:t>If we could understand the </a:t>
            </a:r>
            <a:r>
              <a:rPr lang="en-US" baseline="0" dirty="0" err="1" smtClean="0"/>
              <a:t>intX</a:t>
            </a:r>
            <a:r>
              <a:rPr lang="en-US" baseline="0" dirty="0" smtClean="0"/>
              <a:t>, we would know something fundamental about ASD pathophysiology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CD4A4-DB90-D84F-92B3-C3AA2E8745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26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</a:t>
            </a:r>
            <a:r>
              <a:rPr lang="en-US" baseline="0" dirty="0" smtClean="0"/>
              <a:t>X-linked = caused by genes on X chromosome, females have 2 copies, males only 1, females' 2nd copy can often compensate</a:t>
            </a:r>
          </a:p>
          <a:p>
            <a:r>
              <a:rPr lang="en-US" baseline="0" dirty="0" smtClean="0"/>
              <a:t> - Imprinting = 2 copies of every gene, but only 1 copy is used</a:t>
            </a:r>
          </a:p>
          <a:p>
            <a:r>
              <a:rPr lang="en-US" baseline="0" dirty="0" smtClean="0"/>
              <a:t> - EMB = cognitive-behavioral theory, attached to a very general biological hypothesis</a:t>
            </a:r>
          </a:p>
          <a:p>
            <a:r>
              <a:rPr lang="en-US" baseline="0" dirty="0" smtClean="0"/>
              <a:t> - Camouflage = behavior &amp; its effects on diagnosis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INCOMPLETE (say why)</a:t>
            </a:r>
          </a:p>
          <a:p>
            <a:r>
              <a:rPr lang="en-US" baseline="0" dirty="0" smtClean="0"/>
              <a:t>But, interesting recent evidence for Extreme Male Brain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8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EMB</a:t>
            </a:r>
            <a:r>
              <a:rPr lang="en-US" dirty="0"/>
              <a:t>: Cognitive profile on 2 dimensions</a:t>
            </a:r>
          </a:p>
          <a:p>
            <a:endParaRPr lang="en-US" dirty="0"/>
          </a:p>
          <a:p>
            <a:r>
              <a:rPr lang="en-US" dirty="0"/>
              <a:t>Previously - Baron-Cohen group observed correlation </a:t>
            </a:r>
            <a:r>
              <a:rPr lang="en-US" dirty="0" err="1"/>
              <a:t>btwn</a:t>
            </a:r>
            <a:r>
              <a:rPr lang="en-US" dirty="0"/>
              <a:t> fetal T levels and later cognitive profiles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78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RECENTLY </a:t>
            </a:r>
            <a:r>
              <a:rPr lang="en-US" dirty="0"/>
              <a:t>- took </a:t>
            </a:r>
            <a:r>
              <a:rPr lang="en-US" dirty="0" smtClean="0"/>
              <a:t>this work</a:t>
            </a:r>
            <a:r>
              <a:rPr lang="en-US" baseline="0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step farther to see how fetal T levels related to ASD diagnosis later in life</a:t>
            </a:r>
          </a:p>
          <a:p>
            <a:endParaRPr lang="en-US" dirty="0"/>
          </a:p>
          <a:p>
            <a:r>
              <a:rPr lang="en-US" dirty="0"/>
              <a:t>Used population registry data and amniotic fluid samples from state-run </a:t>
            </a:r>
            <a:r>
              <a:rPr lang="en-US" dirty="0" err="1"/>
              <a:t>biobank</a:t>
            </a:r>
            <a:r>
              <a:rPr lang="en-US" dirty="0"/>
              <a:t> to find - T (on average) is elevated in individuals with autism spectrum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64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en-US" dirty="0"/>
              <a:t>, not specific to T - other hormones in same biosynthetic pathway were similarly affected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46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 </a:t>
            </a:r>
            <a:r>
              <a:rPr lang="en-US" dirty="0"/>
              <a:t>to siblings is 10-15x higher than general population</a:t>
            </a:r>
          </a:p>
          <a:p>
            <a:r>
              <a:rPr lang="en-US" dirty="0"/>
              <a:t>Monogenic syndromes (meaning we know the gene/mutation that causes them) show symptom overlap with ASD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96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Broad</a:t>
            </a:r>
            <a:r>
              <a:rPr lang="en-US" baseline="0" dirty="0" smtClean="0"/>
              <a:t>, conceptual possibility that is not mutually exclusive with other theories is...</a:t>
            </a:r>
          </a:p>
          <a:p>
            <a:r>
              <a:rPr lang="en-US" baseline="0" dirty="0" smtClean="0"/>
              <a:t> - Brain regions affected are different between males &amp; females, such that risk-increasing mutations have different effects in male &amp; female brain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&gt;&gt;To understand sex biased prevalence, must understand how ASD risk genes fit into molecular pathways governing sexual dimorphism of the brain&lt;&lt;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8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 expression</a:t>
            </a:r>
            <a:r>
              <a:rPr lang="en-US" baseline="0" dirty="0" smtClean="0"/>
              <a:t> is the amount of transcript made from a gene = how that gene is used.</a:t>
            </a:r>
          </a:p>
          <a:p>
            <a:r>
              <a:rPr lang="en-US" baseline="0" dirty="0" smtClean="0"/>
              <a:t>We measure expression by measuring the amount of RNA coming from different genes</a:t>
            </a:r>
          </a:p>
          <a:p>
            <a:r>
              <a:rPr lang="en-US" baseline="0" dirty="0" smtClean="0"/>
              <a:t>----- Meeting Notes (9/30/14 16:08) -----</a:t>
            </a:r>
          </a:p>
          <a:p>
            <a:r>
              <a:rPr lang="en-US" baseline="0" dirty="0" smtClean="0"/>
              <a:t>We have used gene expression to evaluate differences between male and female brains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DNA - where information is stored, like a library</a:t>
            </a:r>
          </a:p>
          <a:p>
            <a:r>
              <a:rPr lang="en-US" baseline="0" dirty="0" smtClean="0"/>
              <a:t>RNA - copies of genes that are taken out into cell, like a book</a:t>
            </a:r>
          </a:p>
          <a:p>
            <a:r>
              <a:rPr lang="en-US" baseline="0" dirty="0" smtClean="0"/>
              <a:t>Protein - what is built from instructions in the RNA molecules</a:t>
            </a:r>
          </a:p>
          <a:p>
            <a:r>
              <a:rPr lang="en-US" baseline="0" dirty="0" smtClean="0"/>
              <a:t>Tissue/Brain - how the brain operates depends on the proteins produced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Expression = measurement of RNA transcripts, tells us which genes are being used and in what quantities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203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Differential </a:t>
            </a:r>
            <a:r>
              <a:rPr lang="en-US" dirty="0" smtClean="0"/>
              <a:t>expression = comparison of gene expression levels between points of interest:</a:t>
            </a:r>
          </a:p>
          <a:p>
            <a:r>
              <a:rPr lang="en-US" dirty="0" smtClean="0"/>
              <a:t> - Males &amp; females</a:t>
            </a:r>
          </a:p>
          <a:p>
            <a:r>
              <a:rPr lang="en-US" dirty="0" smtClean="0"/>
              <a:t> - Between brain regions</a:t>
            </a:r>
          </a:p>
          <a:p>
            <a:r>
              <a:rPr lang="en-US" dirty="0" smtClean="0"/>
              <a:t> - Between cell types</a:t>
            </a:r>
          </a:p>
          <a:p>
            <a:r>
              <a:rPr lang="en-US" dirty="0" smtClean="0"/>
              <a:t> - Across time</a:t>
            </a:r>
          </a:p>
          <a:p>
            <a:r>
              <a:rPr lang="en-US" dirty="0" smtClean="0"/>
              <a:t> - Between patients with &amp; without a condition</a:t>
            </a:r>
          </a:p>
          <a:p>
            <a:r>
              <a:rPr lang="en-US" dirty="0" smtClean="0"/>
              <a:t>...etc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20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CD4A4-DB90-D84F-92B3-C3AA2E8745A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103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Bspan</a:t>
            </a:r>
            <a:r>
              <a:rPr lang="en-US" dirty="0" smtClean="0"/>
              <a:t> adult = 13-40 years, N=5 males, 5 females</a:t>
            </a:r>
          </a:p>
          <a:p>
            <a:r>
              <a:rPr lang="en-US" dirty="0" err="1" smtClean="0"/>
              <a:t>Bspan</a:t>
            </a:r>
            <a:r>
              <a:rPr lang="en-US" dirty="0" smtClean="0"/>
              <a:t> prenatal = 16-22 PCW, N=4 males, 4 </a:t>
            </a:r>
            <a:r>
              <a:rPr lang="en-US" dirty="0" smtClean="0"/>
              <a:t>females</a:t>
            </a:r>
          </a:p>
          <a:p>
            <a:endParaRPr lang="en-US" dirty="0" smtClean="0"/>
          </a:p>
          <a:p>
            <a:r>
              <a:rPr lang="en-US" dirty="0" smtClean="0"/>
              <a:t>Ran </a:t>
            </a:r>
            <a:r>
              <a:rPr lang="en-US" dirty="0" smtClean="0"/>
              <a:t>sex-differential expression analysis between males and females at the adult and the prenatal stages</a:t>
            </a:r>
          </a:p>
          <a:p>
            <a:r>
              <a:rPr lang="en-US" dirty="0" smtClean="0"/>
              <a:t>Goal </a:t>
            </a:r>
            <a:r>
              <a:rPr lang="en-US" dirty="0" smtClean="0"/>
              <a:t>is to find sets of genes expressed at higher level in males, or higher level in females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706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How </a:t>
            </a:r>
            <a:r>
              <a:rPr lang="en-US" baseline="0" dirty="0" smtClean="0"/>
              <a:t>do we make sense of these lists of DE genes? See if they fall into functional categories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Hyp 2 - use genes from study of expression in ASD brain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35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Each box represents what we find in the center of a Venn diagram</a:t>
            </a:r>
          </a:p>
          <a:p>
            <a:r>
              <a:rPr lang="en-US" baseline="0" dirty="0" smtClean="0"/>
              <a:t>Red = enrichment, "hot"</a:t>
            </a:r>
          </a:p>
          <a:p>
            <a:r>
              <a:rPr lang="en-US" baseline="0" dirty="0" smtClean="0"/>
              <a:t>Blue = depletion, "cool"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smtClean="0"/>
              <a:t>enrichments for sets of risk genes</a:t>
            </a:r>
          </a:p>
          <a:p>
            <a:r>
              <a:rPr lang="en-US" dirty="0" smtClean="0"/>
              <a:t>BUT, see some enrichments for other sets</a:t>
            </a:r>
            <a:r>
              <a:rPr lang="en-US" baseline="0" dirty="0" smtClean="0"/>
              <a:t> of genes – ASD expression patterns &amp; cell type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Esp</a:t>
            </a:r>
            <a:r>
              <a:rPr lang="en-US" baseline="0" dirty="0" smtClean="0"/>
              <a:t> </a:t>
            </a:r>
            <a:r>
              <a:rPr lang="en-US" baseline="0" dirty="0" smtClean="0"/>
              <a:t>enrichment for astrocyte markers for genes up in females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ASD risk genes function at the synapse</a:t>
            </a:r>
          </a:p>
          <a:p>
            <a:r>
              <a:rPr lang="en-US" baseline="0" dirty="0" smtClean="0"/>
              <a:t>Astrocytes are not neurons, but are also involved in synapse function, modulating neurotransmitter levels, cleaning up synapses that are no longer needed, etc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75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very similar patterns in prenatal brain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982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adult –</a:t>
            </a:r>
            <a:r>
              <a:rPr lang="en-US" baseline="0" dirty="0" smtClean="0"/>
              <a:t> </a:t>
            </a:r>
            <a:r>
              <a:rPr lang="en-US" baseline="0" dirty="0" smtClean="0"/>
              <a:t>especially interested in this overlap </a:t>
            </a:r>
            <a:r>
              <a:rPr lang="en-US" baseline="0" dirty="0" smtClean="0"/>
              <a:t>with ASD vs. CON expression patterns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7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M16 </a:t>
            </a:r>
            <a:r>
              <a:rPr lang="en-US" dirty="0" smtClean="0"/>
              <a:t>is a module</a:t>
            </a:r>
            <a:r>
              <a:rPr lang="en-US" baseline="0" dirty="0" smtClean="0"/>
              <a:t> </a:t>
            </a:r>
            <a:r>
              <a:rPr lang="en-US" baseline="0" dirty="0" smtClean="0"/>
              <a:t>from </a:t>
            </a:r>
            <a:r>
              <a:rPr lang="en-US" baseline="0" dirty="0" err="1" smtClean="0"/>
              <a:t>Voineagu</a:t>
            </a:r>
            <a:r>
              <a:rPr lang="en-US" baseline="0" dirty="0" smtClean="0"/>
              <a:t> study, </a:t>
            </a:r>
            <a:r>
              <a:rPr lang="en-US" baseline="0" dirty="0" smtClean="0"/>
              <a:t>up</a:t>
            </a:r>
            <a:r>
              <a:rPr lang="en-US" baseline="0" dirty="0" smtClean="0"/>
              <a:t>-regulated in ASD cortex, enriched for immune response, inflammatory </a:t>
            </a:r>
            <a:r>
              <a:rPr lang="en-US" baseline="0" dirty="0" smtClean="0"/>
              <a:t>signal, glial function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M12 </a:t>
            </a:r>
            <a:r>
              <a:rPr lang="en-US" dirty="0" smtClean="0"/>
              <a:t>is </a:t>
            </a:r>
            <a:r>
              <a:rPr lang="en-US" dirty="0" smtClean="0"/>
              <a:t>a module</a:t>
            </a:r>
            <a:r>
              <a:rPr lang="en-US" baseline="0" dirty="0" smtClean="0"/>
              <a:t> </a:t>
            </a:r>
            <a:r>
              <a:rPr lang="en-US" baseline="0" dirty="0" smtClean="0"/>
              <a:t>from </a:t>
            </a:r>
            <a:r>
              <a:rPr lang="en-US" baseline="0" dirty="0" err="1" smtClean="0"/>
              <a:t>Voineagu</a:t>
            </a:r>
            <a:r>
              <a:rPr lang="en-US" baseline="0" dirty="0" smtClean="0"/>
              <a:t> study, </a:t>
            </a:r>
            <a:r>
              <a:rPr lang="en-US" baseline="0" dirty="0" smtClean="0"/>
              <a:t>down</a:t>
            </a:r>
            <a:r>
              <a:rPr lang="en-US" baseline="0" dirty="0" smtClean="0"/>
              <a:t>-regulated in ASD cortex, enriched for synaptic function, also enriched for </a:t>
            </a:r>
            <a:r>
              <a:rPr lang="en-US" baseline="0" dirty="0" err="1" smtClean="0"/>
              <a:t>subthreshold</a:t>
            </a:r>
            <a:r>
              <a:rPr lang="en-US" baseline="0" dirty="0" smtClean="0"/>
              <a:t> GWAS association signal.</a:t>
            </a:r>
          </a:p>
          <a:p>
            <a:r>
              <a:rPr lang="en-US" baseline="0" dirty="0" smtClean="0"/>
              <a:t>For M16 and M12 genes, see striking </a:t>
            </a:r>
            <a:r>
              <a:rPr lang="en-US" baseline="0" dirty="0" smtClean="0"/>
              <a:t>agreement in exp. direction with the ASD DE</a:t>
            </a:r>
          </a:p>
          <a:p>
            <a:endParaRPr lang="en-US" baseline="0" dirty="0" smtClean="0"/>
          </a:p>
          <a:p>
            <a:r>
              <a:rPr lang="en-US" baseline="0" dirty="0" smtClean="0"/>
              <a:t>Emphasize - all need to know is that the plotted bars are going in the same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CD4A4-DB90-D84F-92B3-C3AA2E8745A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/>
              <a:t>advances fall into several main areas of research</a:t>
            </a:r>
          </a:p>
          <a:p>
            <a:r>
              <a:rPr lang="en-US" dirty="0"/>
              <a:t>Complementary approaches</a:t>
            </a:r>
          </a:p>
          <a:p>
            <a:r>
              <a:rPr lang="en-US" dirty="0" smtClean="0"/>
              <a:t> - Gene </a:t>
            </a:r>
            <a:r>
              <a:rPr lang="en-US" dirty="0"/>
              <a:t>discovery = looking for genes with risk-increasing mutations. Window into the biological processes gone awry</a:t>
            </a:r>
          </a:p>
          <a:p>
            <a:r>
              <a:rPr lang="en-US" dirty="0" smtClean="0"/>
              <a:t> - Biological </a:t>
            </a:r>
            <a:r>
              <a:rPr lang="en-US" dirty="0"/>
              <a:t>mechanisms = Once we have discovered enough genes, can begin probing mechanisms. </a:t>
            </a:r>
          </a:p>
          <a:p>
            <a:r>
              <a:rPr lang="en-US" dirty="0" smtClean="0"/>
              <a:t> - Molecules </a:t>
            </a:r>
            <a:r>
              <a:rPr lang="en-US" dirty="0"/>
              <a:t>and cells act together in coherent groups to perform specific functions, how to get from genes to brain/behavior?</a:t>
            </a:r>
          </a:p>
          <a:p>
            <a:r>
              <a:rPr lang="en-US" dirty="0" smtClean="0"/>
              <a:t> - Monogenic </a:t>
            </a:r>
            <a:r>
              <a:rPr lang="en-US" dirty="0"/>
              <a:t>ASD subtypes = "splitting" approach, discovered genes allow us to define "the autisms"</a:t>
            </a:r>
          </a:p>
          <a:p>
            <a:r>
              <a:rPr lang="en-US" dirty="0" smtClean="0"/>
              <a:t> - Genetic </a:t>
            </a:r>
            <a:r>
              <a:rPr lang="en-US" dirty="0"/>
              <a:t>architecture = abstract, but important to know how a condition comes to affect a population</a:t>
            </a:r>
          </a:p>
          <a:p>
            <a:endParaRPr lang="en-US" dirty="0"/>
          </a:p>
          <a:p>
            <a:r>
              <a:rPr lang="en-US" dirty="0" err="1"/>
              <a:t>Mech'ms</a:t>
            </a:r>
            <a:r>
              <a:rPr lang="en-US" dirty="0"/>
              <a:t>/common pathways, or monogenic subtypes are great starting points for Rx development</a:t>
            </a:r>
          </a:p>
          <a:p>
            <a:r>
              <a:rPr lang="en-US" dirty="0"/>
              <a:t>Genetic architecture useful for family planning</a:t>
            </a:r>
          </a:p>
          <a:p>
            <a:r>
              <a:rPr lang="en-US" dirty="0" err="1"/>
              <a:t>Mech'ms</a:t>
            </a:r>
            <a:r>
              <a:rPr lang="en-US" dirty="0"/>
              <a:t> and architecture can inform the best design for further gene discovery work</a:t>
            </a:r>
          </a:p>
          <a:p>
            <a:endParaRPr lang="en-US" dirty="0"/>
          </a:p>
          <a:p>
            <a:r>
              <a:rPr lang="en-US" dirty="0"/>
              <a:t>Will touch on a few recent advances in each of these areas of </a:t>
            </a: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172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Replicated </a:t>
            </a:r>
            <a:r>
              <a:rPr lang="en-US" baseline="0" dirty="0" smtClean="0"/>
              <a:t>this finding in a second data set, see very similar patterns esp for M16 module genes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M16 module is enriched for genes expressed in glia, for functions related to the immune system (which acts through glia in the brain)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M16 and astrocyte enrichments with genes up in males suggest that glia are involved in sexual dimorphism of the brain</a:t>
            </a:r>
          </a:p>
          <a:p>
            <a:r>
              <a:rPr lang="en-US" baseline="0" dirty="0" smtClean="0"/>
              <a:t>...and therefore may be involved sex-differential ASD risk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918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...Astrocytes </a:t>
            </a:r>
            <a:r>
              <a:rPr lang="en-US" baseline="0" dirty="0" smtClean="0"/>
              <a:t>(in some regions of the brain) have been shown to respond to steroid hormone exposure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mechanism is far from definite, though these </a:t>
            </a:r>
            <a:r>
              <a:rPr lang="en-US" baseline="0" dirty="0" smtClean="0"/>
              <a:t>findings suggest this </a:t>
            </a:r>
            <a:r>
              <a:rPr lang="en-US" baseline="0" dirty="0" smtClean="0"/>
              <a:t>possibility</a:t>
            </a:r>
          </a:p>
          <a:p>
            <a:r>
              <a:rPr lang="en-US" baseline="0" dirty="0" smtClean="0"/>
              <a:t>Much </a:t>
            </a:r>
            <a:r>
              <a:rPr lang="en-US" baseline="0" dirty="0" smtClean="0"/>
              <a:t>work is needed to determine if this </a:t>
            </a:r>
            <a:r>
              <a:rPr lang="en-US" baseline="0" dirty="0" smtClean="0"/>
              <a:t>is true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Why care about </a:t>
            </a:r>
            <a:r>
              <a:rPr lang="en-US" baseline="0" dirty="0" smtClean="0"/>
              <a:t>this potential mechanism? </a:t>
            </a:r>
            <a:r>
              <a:rPr lang="en-US" baseline="0" dirty="0" smtClean="0"/>
              <a:t>If there are 100s of genes involved in risk, and most act at the synapse, or in neurons, glial cells may provide a target for broadly acting Rx's that can help patients with many different causal genetic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918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r>
              <a:rPr lang="en-US" dirty="0"/>
              <a:t>..stay tuned!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021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8AB74-8FCC-9946-95C7-85AD202E6A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9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Illustrate genome - 26 letters and 10 digits here instead of the 4 nucleotide bases in DNA</a:t>
            </a:r>
          </a:p>
          <a:p>
            <a:r>
              <a:rPr lang="en-US" baseline="0" dirty="0" smtClean="0"/>
              <a:t>Genome contains all instructions for constructing protein molecules, which perform most functions in your cells/body</a:t>
            </a:r>
          </a:p>
          <a:p>
            <a:r>
              <a:rPr lang="en-US" baseline="0" dirty="0" smtClean="0"/>
              <a:t>Physical chain of information, only some links contain the instructive material ==&gt; </a:t>
            </a:r>
            <a:r>
              <a:rPr lang="en-US" baseline="0" dirty="0" err="1" smtClean="0"/>
              <a:t>Exome</a:t>
            </a:r>
            <a:r>
              <a:rPr lang="en-US" baseline="0" dirty="0" smtClean="0"/>
              <a:t>, coding sequence.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 novo variant is a change to sequence that a child has, but not their parents - variant occurred in the making of a sperm or egg cell</a:t>
            </a:r>
          </a:p>
          <a:p>
            <a:r>
              <a:rPr lang="en-US" baseline="0" dirty="0" smtClean="0"/>
              <a:t>Easy to see how mutations/variants in this </a:t>
            </a:r>
            <a:r>
              <a:rPr lang="en-US" baseline="0" dirty="0" err="1" smtClean="0"/>
              <a:t>exome</a:t>
            </a:r>
            <a:r>
              <a:rPr lang="en-US" baseline="0" dirty="0" smtClean="0"/>
              <a:t>/coding sequence could lead to production of a flawed protein</a:t>
            </a:r>
          </a:p>
          <a:p>
            <a:endParaRPr lang="en-US" baseline="0" dirty="0" smtClean="0"/>
          </a:p>
          <a:p>
            <a:r>
              <a:rPr lang="en-US" baseline="0" dirty="0" smtClean="0"/>
              <a:t>8 </a:t>
            </a:r>
            <a:r>
              <a:rPr lang="en-US" baseline="0" dirty="0" smtClean="0"/>
              <a:t>genes from 987 patients - looks like small return on investment, but this is still a big deal, just reflects the complexity of biology underlying autism risk</a:t>
            </a:r>
          </a:p>
          <a:p>
            <a:r>
              <a:rPr lang="en-US" dirty="0" smtClean="0"/>
              <a:t>Genes</a:t>
            </a:r>
            <a:r>
              <a:rPr lang="en-US" baseline="0" dirty="0" smtClean="0"/>
              <a:t> with ≥2 mutations, 95% chance of being associated with ASD risk</a:t>
            </a:r>
          </a:p>
          <a:p>
            <a:r>
              <a:rPr lang="en-US" baseline="0" dirty="0" smtClean="0"/>
              <a:t>Still to come – an analysis of inherited variants too, which inevitably play some role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45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One result to come out of </a:t>
            </a:r>
            <a:r>
              <a:rPr lang="en-US" baseline="0" dirty="0" err="1" smtClean="0"/>
              <a:t>exome</a:t>
            </a:r>
            <a:r>
              <a:rPr lang="en-US" baseline="0" dirty="0" smtClean="0"/>
              <a:t> sequencing is discovery of a new subtype of ASD, with mutations in gene CHD8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Just 15 kids, which is less than 0.5% of cases tested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But, once we understand the function of CHD8, which other genes it interacts with,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, goal is to design treatments for kids whose autism is caused by these sets of molecules</a:t>
            </a:r>
            <a:endParaRPr lang="en-US" dirty="0" smtClean="0"/>
          </a:p>
          <a:p>
            <a:r>
              <a:rPr lang="en-US" dirty="0" smtClean="0"/>
              <a:t>Hope is also to </a:t>
            </a:r>
            <a:r>
              <a:rPr lang="en-US" dirty="0" smtClean="0"/>
              <a:t>find other</a:t>
            </a:r>
            <a:r>
              <a:rPr lang="en-US" baseline="0" dirty="0" smtClean="0"/>
              <a:t> genes that are responsible for other subtypes of ASD.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28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Exome</a:t>
            </a:r>
            <a:r>
              <a:rPr lang="en-US" dirty="0" smtClean="0"/>
              <a:t> </a:t>
            </a:r>
            <a:r>
              <a:rPr lang="en-US" dirty="0"/>
              <a:t>sequencing is great - fewer base pairs, so it is cheaper, and it is part of genome that we can easily interpret, BUT genome sequencing is the way of the future</a:t>
            </a:r>
          </a:p>
          <a:p>
            <a:endParaRPr lang="en-US" dirty="0"/>
          </a:p>
          <a:p>
            <a:r>
              <a:rPr lang="en-US" dirty="0" smtClean="0"/>
              <a:t>Sample too </a:t>
            </a:r>
            <a:r>
              <a:rPr lang="en-US" dirty="0"/>
              <a:t>small to provide robust statistical support for any variants that they found</a:t>
            </a:r>
          </a:p>
          <a:p>
            <a:r>
              <a:rPr lang="en-US" dirty="0"/>
              <a:t>But, based on </a:t>
            </a:r>
            <a:r>
              <a:rPr lang="en-US" dirty="0" smtClean="0"/>
              <a:t>the functions of</a:t>
            </a:r>
            <a:r>
              <a:rPr lang="en-US" baseline="0" dirty="0" smtClean="0"/>
              <a:t> these genes</a:t>
            </a:r>
            <a:r>
              <a:rPr lang="en-US" dirty="0" smtClean="0"/>
              <a:t>, </a:t>
            </a:r>
            <a:r>
              <a:rPr lang="en-US" dirty="0"/>
              <a:t>they are likely to be involved in risk.</a:t>
            </a:r>
          </a:p>
          <a:p>
            <a:endParaRPr lang="en-US" dirty="0"/>
          </a:p>
          <a:p>
            <a:r>
              <a:rPr lang="en-US" dirty="0"/>
              <a:t>Were able to return some clinically useful findings to the patients and </a:t>
            </a:r>
            <a:r>
              <a:rPr lang="en-US" dirty="0" smtClean="0"/>
              <a:t>families: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Kallman</a:t>
            </a:r>
            <a:r>
              <a:rPr lang="en-US" dirty="0" smtClean="0"/>
              <a:t> syndrome, CHARGE syndrome, (possible)</a:t>
            </a:r>
            <a:r>
              <a:rPr lang="en-US" baseline="0" dirty="0" smtClean="0"/>
              <a:t> </a:t>
            </a:r>
            <a:r>
              <a:rPr lang="en-US" dirty="0" smtClean="0"/>
              <a:t>symptoms</a:t>
            </a:r>
            <a:r>
              <a:rPr lang="en-US" baseline="0" dirty="0" smtClean="0"/>
              <a:t> of muscular dystrophy, seizures, heart arrhythmias – some families already knew, others they did not</a:t>
            </a:r>
            <a:endParaRPr lang="en-US" dirty="0"/>
          </a:p>
          <a:p>
            <a:endParaRPr lang="en-US" dirty="0"/>
          </a:p>
          <a:p>
            <a:r>
              <a:rPr lang="en-US" dirty="0"/>
              <a:t>Better coverage - what do I mean by "coverage"?</a:t>
            </a:r>
          </a:p>
          <a:p>
            <a:r>
              <a:rPr lang="en-US" dirty="0"/>
              <a:t>Because of the way exome sequences are captured, cannot read all parts so easily</a:t>
            </a:r>
          </a:p>
          <a:p>
            <a:r>
              <a:rPr lang="en-US" dirty="0"/>
              <a:t>Genome sequencing - pay more $$ to read additional base pairs, but do not lose as much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13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</a:t>
            </a:r>
            <a:r>
              <a:rPr lang="en-US" baseline="0" dirty="0" smtClean="0"/>
              <a:t>-expressed = genes are turned on and off and at similar levels, together. Often correlates with coordinated function of the genes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Approach used by my colleagues at UCLA and UCSF, identify modules of co-expressed genes</a:t>
            </a:r>
          </a:p>
          <a:p>
            <a:r>
              <a:rPr lang="en-US" baseline="0" dirty="0" smtClean="0"/>
              <a:t>Which modules do ASD risk genes belong to?</a:t>
            </a:r>
          </a:p>
          <a:p>
            <a:r>
              <a:rPr lang="en-US" baseline="0" dirty="0" smtClean="0"/>
              <a:t>When &amp; where do those modules show the strongest expression or activity?</a:t>
            </a:r>
          </a:p>
          <a:p>
            <a:endParaRPr lang="en-US" dirty="0" smtClean="0"/>
          </a:p>
          <a:p>
            <a:r>
              <a:rPr lang="en-US" dirty="0" smtClean="0"/>
              <a:t>Plot -</a:t>
            </a:r>
            <a:r>
              <a:rPr lang="en-US" baseline="0" dirty="0" smtClean="0"/>
              <a:t> </a:t>
            </a:r>
            <a:r>
              <a:rPr lang="en-US" dirty="0" smtClean="0"/>
              <a:t>M2 &amp; M3</a:t>
            </a:r>
            <a:r>
              <a:rPr lang="en-US" baseline="0" dirty="0" smtClean="0"/>
              <a:t> are the</a:t>
            </a:r>
            <a:r>
              <a:rPr lang="en-US" dirty="0" smtClean="0"/>
              <a:t> modules</a:t>
            </a:r>
            <a:r>
              <a:rPr lang="en-US" baseline="0" dirty="0" smtClean="0"/>
              <a:t> enriched for ASD risk genes with protein-disrupting variants</a:t>
            </a:r>
          </a:p>
          <a:p>
            <a:r>
              <a:rPr lang="en-US" baseline="0" dirty="0" smtClean="0"/>
              <a:t>Cell types – method used to zero in on cell types involved, but not yet resolved:</a:t>
            </a:r>
          </a:p>
          <a:p>
            <a:r>
              <a:rPr lang="en-US" baseline="0" dirty="0" smtClean="0"/>
              <a:t> - UCSF – genes enriched in layer 5/6 </a:t>
            </a:r>
            <a:r>
              <a:rPr lang="en-US" baseline="0" dirty="0" err="1" smtClean="0"/>
              <a:t>glutamatergic</a:t>
            </a:r>
            <a:r>
              <a:rPr lang="en-US" baseline="0" dirty="0" smtClean="0"/>
              <a:t> projection neurons</a:t>
            </a:r>
          </a:p>
          <a:p>
            <a:r>
              <a:rPr lang="en-US" baseline="0" dirty="0" smtClean="0"/>
              <a:t> - UCLA – genes enriched in adult layers 2-4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Caution </a:t>
            </a:r>
            <a:r>
              <a:rPr lang="en-US" baseline="0" dirty="0" smtClean="0"/>
              <a:t>– not definitive, but a start (many </a:t>
            </a:r>
            <a:r>
              <a:rPr lang="en-US" baseline="0" dirty="0" smtClean="0"/>
              <a:t>parts of the brain were not surveyed, may also be </a:t>
            </a:r>
            <a:r>
              <a:rPr lang="en-US" baseline="0" dirty="0" smtClean="0"/>
              <a:t>involved)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1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Architecture </a:t>
            </a:r>
            <a:r>
              <a:rPr lang="en-US" dirty="0"/>
              <a:t>- big picture "causes"</a:t>
            </a:r>
          </a:p>
          <a:p>
            <a:endParaRPr lang="en-US" dirty="0"/>
          </a:p>
          <a:p>
            <a:r>
              <a:rPr lang="en-US" dirty="0"/>
              <a:t>Diagnoses are categorical, but that may not reflect the biology, or respect the degree of overlapping symptoms</a:t>
            </a:r>
          </a:p>
          <a:p>
            <a:endParaRPr lang="en-US" dirty="0"/>
          </a:p>
          <a:p>
            <a:r>
              <a:rPr lang="en-US" dirty="0"/>
              <a:t>In addition to symptoms, genetic risk factors also overlap</a:t>
            </a:r>
          </a:p>
          <a:p>
            <a:r>
              <a:rPr lang="en-US" dirty="0"/>
              <a:t>Strongest overlap for ASD is with schizophrenia, and surprisingly not </a:t>
            </a:r>
          </a:p>
          <a:p>
            <a:r>
              <a:rPr lang="en-US" dirty="0"/>
              <a:t>Mega-Venn-diagram = many, many genes overlap between autism and schizophrenia</a:t>
            </a:r>
          </a:p>
          <a:p>
            <a:r>
              <a:rPr lang="en-US" dirty="0"/>
              <a:t>Bar plot = when looking at variation across the genome in aggregate, not at </a:t>
            </a:r>
            <a:r>
              <a:rPr lang="en-US" dirty="0" err="1"/>
              <a:t>specfic</a:t>
            </a:r>
            <a:r>
              <a:rPr lang="en-US" dirty="0"/>
              <a:t> genes, again overlaps between ASD and schizophrenia are highest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2B93-7C94-514C-A971-092A6489E5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69797FE-FB5D-8644-8896-32554A29AC6D}" type="datetimeFigureOut">
              <a:rPr lang="en-US" smtClean="0"/>
              <a:t>9/30/14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B74D43-46A5-FF43-86DA-D8C35D26160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jpg"/><Relationship Id="rId7" Type="http://schemas.openxmlformats.org/officeDocument/2006/relationships/hyperlink" Target="http://www.microscopyview.com/" TargetMode="External"/><Relationship Id="rId8" Type="http://schemas.openxmlformats.org/officeDocument/2006/relationships/hyperlink" Target="http://www.flickr.com/photos/flamephoenix199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emf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40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8.emf"/><Relationship Id="rId8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12.png"/><Relationship Id="rId7" Type="http://schemas.microsoft.com/office/2007/relationships/hdphoto" Target="../media/hdphoto2.wdp"/><Relationship Id="rId8" Type="http://schemas.openxmlformats.org/officeDocument/2006/relationships/image" Target="../media/image46.emf"/><Relationship Id="rId9" Type="http://schemas.openxmlformats.org/officeDocument/2006/relationships/image" Target="../media/image8.emf"/><Relationship Id="rId10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8.emf"/><Relationship Id="rId5" Type="http://schemas.openxmlformats.org/officeDocument/2006/relationships/image" Target="../media/image47.emf"/><Relationship Id="rId6" Type="http://schemas.openxmlformats.org/officeDocument/2006/relationships/image" Target="../media/image12.png"/><Relationship Id="rId7" Type="http://schemas.microsoft.com/office/2007/relationships/hdphoto" Target="../media/hdphoto2.wdp"/><Relationship Id="rId8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2.wdp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45.emf"/><Relationship Id="rId5" Type="http://schemas.openxmlformats.org/officeDocument/2006/relationships/image" Target="../media/image44.png"/><Relationship Id="rId6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45.em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emf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68.png"/><Relationship Id="rId5" Type="http://schemas.openxmlformats.org/officeDocument/2006/relationships/image" Target="../media/image69.emf"/><Relationship Id="rId6" Type="http://schemas.openxmlformats.org/officeDocument/2006/relationships/image" Target="../media/image40.png"/><Relationship Id="rId7" Type="http://schemas.openxmlformats.org/officeDocument/2006/relationships/image" Target="../media/image70.emf"/><Relationship Id="rId8" Type="http://schemas.openxmlformats.org/officeDocument/2006/relationships/image" Target="../media/image58.emf"/><Relationship Id="rId9" Type="http://schemas.openxmlformats.org/officeDocument/2006/relationships/image" Target="../media/image71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microsoft.com/office/2007/relationships/hdphoto" Target="../media/hdphoto2.wdp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microsoft.com/office/2007/relationships/hdphoto" Target="../media/hdphoto6.wdp"/><Relationship Id="rId13" Type="http://schemas.openxmlformats.org/officeDocument/2006/relationships/image" Target="../media/image90.jpeg"/><Relationship Id="rId14" Type="http://schemas.openxmlformats.org/officeDocument/2006/relationships/image" Target="../media/image80.png"/><Relationship Id="rId15" Type="http://schemas.openxmlformats.org/officeDocument/2006/relationships/image" Target="../media/image81.jpg"/><Relationship Id="rId16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9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emf"/><Relationship Id="rId9" Type="http://schemas.openxmlformats.org/officeDocument/2006/relationships/image" Target="../media/image87.jpeg"/><Relationship Id="rId10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5" Type="http://schemas.openxmlformats.org/officeDocument/2006/relationships/image" Target="../media/image104.jpg"/><Relationship Id="rId6" Type="http://schemas.openxmlformats.org/officeDocument/2006/relationships/image" Target="../media/image10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hyperlink" Target="http://www.microscopyview.com/" TargetMode="External"/><Relationship Id="rId9" Type="http://schemas.openxmlformats.org/officeDocument/2006/relationships/image" Target="../media/image18.png"/><Relationship Id="rId10" Type="http://schemas.microsoft.com/office/2007/relationships/hdphoto" Target="../media/hdphoto3.wdp"/><Relationship Id="rId11" Type="http://schemas.openxmlformats.org/officeDocument/2006/relationships/hyperlink" Target="http://www.flickr.com/photos/flamephoenix199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6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13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4.emf"/><Relationship Id="rId5" Type="http://schemas.openxmlformats.org/officeDocument/2006/relationships/image" Target="../media/image95.png"/><Relationship Id="rId6" Type="http://schemas.openxmlformats.org/officeDocument/2006/relationships/image" Target="../media/image115.png"/><Relationship Id="rId7" Type="http://schemas.openxmlformats.org/officeDocument/2006/relationships/image" Target="../media/image116.emf"/><Relationship Id="rId8" Type="http://schemas.openxmlformats.org/officeDocument/2006/relationships/image" Target="../media/image11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4.wdp"/><Relationship Id="rId5" Type="http://schemas.openxmlformats.org/officeDocument/2006/relationships/image" Target="../media/image16.jpg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2.png"/><Relationship Id="rId5" Type="http://schemas.microsoft.com/office/2007/relationships/hdphoto" Target="../media/hdphoto4.wdp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32.jpeg"/><Relationship Id="rId5" Type="http://schemas.microsoft.com/office/2007/relationships/hdphoto" Target="../media/hdphoto5.wdp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1970"/>
            <a:ext cx="6586126" cy="1752600"/>
          </a:xfrm>
        </p:spPr>
        <p:txBody>
          <a:bodyPr/>
          <a:lstStyle/>
          <a:p>
            <a:pPr>
              <a:spcBef>
                <a:spcPts val="24"/>
              </a:spcBef>
            </a:pPr>
            <a:r>
              <a:rPr lang="en-US" dirty="0" smtClean="0"/>
              <a:t>Donna M. Werling</a:t>
            </a:r>
          </a:p>
          <a:p>
            <a:pPr>
              <a:spcBef>
                <a:spcPts val="24"/>
              </a:spcBef>
            </a:pPr>
            <a:r>
              <a:rPr lang="en-US" dirty="0" err="1" smtClean="0"/>
              <a:t>Geschwind</a:t>
            </a:r>
            <a:r>
              <a:rPr lang="en-US" dirty="0" smtClean="0"/>
              <a:t> Laboratory, UCLA</a:t>
            </a:r>
          </a:p>
          <a:p>
            <a:pPr>
              <a:spcBef>
                <a:spcPts val="24"/>
              </a:spcBef>
            </a:pPr>
            <a:r>
              <a:rPr lang="en-US" dirty="0" smtClean="0"/>
              <a:t>October 18, 2014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555713" y="4305169"/>
            <a:ext cx="2522172" cy="2501516"/>
            <a:chOff x="6049821" y="3921603"/>
            <a:chExt cx="2945119" cy="29210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9821" y="3921603"/>
              <a:ext cx="1641763" cy="2921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68495" y="3921603"/>
              <a:ext cx="1326445" cy="2921001"/>
            </a:xfrm>
            <a:prstGeom prst="rect">
              <a:avLst/>
            </a:prstGeom>
          </p:spPr>
        </p:pic>
      </p:grpSp>
      <p:pic>
        <p:nvPicPr>
          <p:cNvPr id="12" name="Picture 11" descr="DGSOM_PMS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478"/>
          <a:stretch/>
        </p:blipFill>
        <p:spPr>
          <a:xfrm>
            <a:off x="224104" y="69338"/>
            <a:ext cx="1536179" cy="14769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00441" y="3591029"/>
            <a:ext cx="7850892" cy="0"/>
          </a:xfrm>
          <a:prstGeom prst="line">
            <a:avLst/>
          </a:prstGeom>
          <a:ln w="28575" cmpd="sng">
            <a:solidFill>
              <a:schemeClr val="tx2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147884" y="53876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680107" y="1980178"/>
            <a:ext cx="7871226" cy="1395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700" dirty="0" smtClean="0">
                <a:solidFill>
                  <a:schemeClr val="bg2">
                    <a:lumMod val="25000"/>
                  </a:schemeClr>
                </a:solidFill>
              </a:rPr>
              <a:t>Understanding sex differences in autism, Part I: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300" dirty="0" smtClean="0">
                <a:solidFill>
                  <a:schemeClr val="bg2">
                    <a:lumMod val="25000"/>
                  </a:schemeClr>
                </a:solidFill>
              </a:rPr>
              <a:t>Recent advances in autism genetics and what this research tells us about risk</a:t>
            </a:r>
            <a:endParaRPr lang="en-US" sz="33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7624" y="6547549"/>
            <a:ext cx="1481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Session 2B</a:t>
            </a:r>
            <a:endParaRPr lang="en-US" sz="1600" dirty="0"/>
          </a:p>
        </p:txBody>
      </p:sp>
      <p:pic>
        <p:nvPicPr>
          <p:cNvPr id="5" name="Picture 4" descr="HelpGroup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84" y="376598"/>
            <a:ext cx="3051980" cy="93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078" y="533400"/>
            <a:ext cx="674772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Genetic architecture:</a:t>
            </a:r>
            <a:br>
              <a:rPr lang="en-US" dirty="0" smtClean="0"/>
            </a:br>
            <a:r>
              <a:rPr lang="en-US" sz="2900" dirty="0" smtClean="0"/>
              <a:t>Two-class family risk model</a:t>
            </a:r>
            <a:endParaRPr lang="en-US" sz="2900" dirty="0"/>
          </a:p>
        </p:txBody>
      </p:sp>
      <p:pic>
        <p:nvPicPr>
          <p:cNvPr id="4" name="Picture 3" descr="blueprint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12065"/>
          <a:stretch/>
        </p:blipFill>
        <p:spPr>
          <a:xfrm flipV="1">
            <a:off x="139688" y="151731"/>
            <a:ext cx="1776711" cy="1351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7741"/>
          <a:stretch/>
        </p:blipFill>
        <p:spPr>
          <a:xfrm>
            <a:off x="536194" y="4384980"/>
            <a:ext cx="4128655" cy="2396353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167189" y="6617294"/>
            <a:ext cx="2990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Ronemus</a:t>
            </a:r>
            <a:r>
              <a:rPr lang="en-US" sz="1000" dirty="0" smtClean="0"/>
              <a:t>, </a:t>
            </a:r>
            <a:r>
              <a:rPr lang="en-US" sz="1000" i="1" dirty="0" smtClean="0"/>
              <a:t>et al., Nature Reviews Genetics</a:t>
            </a:r>
            <a:r>
              <a:rPr lang="en-US" sz="1000" dirty="0" smtClean="0"/>
              <a:t>, 2014</a:t>
            </a:r>
            <a:endParaRPr lang="en-US" sz="1000" dirty="0"/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4555837" y="2212116"/>
            <a:ext cx="4307196" cy="859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High-risk = 1% of families</a:t>
            </a:r>
          </a:p>
          <a:p>
            <a:pPr lvl="1"/>
            <a:r>
              <a:rPr lang="en-US" dirty="0" smtClean="0"/>
              <a:t>Risk from dominant, inherited variants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1" b="38339"/>
          <a:stretch/>
        </p:blipFill>
        <p:spPr>
          <a:xfrm>
            <a:off x="4992254" y="3433517"/>
            <a:ext cx="3951033" cy="8913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27" y="3096498"/>
            <a:ext cx="3883222" cy="1168403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941445" y="3119589"/>
            <a:ext cx="746653" cy="425280"/>
            <a:chOff x="1950582" y="2699333"/>
            <a:chExt cx="746653" cy="425280"/>
          </a:xfrm>
        </p:grpSpPr>
        <p:grpSp>
          <p:nvGrpSpPr>
            <p:cNvPr id="20" name="Group 19"/>
            <p:cNvGrpSpPr/>
            <p:nvPr/>
          </p:nvGrpSpPr>
          <p:grpSpPr>
            <a:xfrm>
              <a:off x="2093010" y="2797860"/>
              <a:ext cx="411860" cy="325231"/>
              <a:chOff x="778356" y="4509321"/>
              <a:chExt cx="411860" cy="32523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78356" y="4509321"/>
                <a:ext cx="411860" cy="32523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842879" y="4567519"/>
                <a:ext cx="311727" cy="232937"/>
                <a:chOff x="865909" y="4639753"/>
                <a:chExt cx="496455" cy="370974"/>
              </a:xfrm>
              <a:solidFill>
                <a:srgbClr val="FFFFFF"/>
              </a:solidFill>
            </p:grpSpPr>
            <p:sp>
              <p:nvSpPr>
                <p:cNvPr id="16" name="Oval 15"/>
                <p:cNvSpPr/>
                <p:nvPr/>
              </p:nvSpPr>
              <p:spPr>
                <a:xfrm>
                  <a:off x="865909" y="4826000"/>
                  <a:ext cx="184727" cy="184727"/>
                </a:xfrm>
                <a:prstGeom prst="ellipse">
                  <a:avLst/>
                </a:prstGeom>
                <a:grpFill/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1027545" y="4639753"/>
                  <a:ext cx="334819" cy="220883"/>
                </a:xfrm>
                <a:custGeom>
                  <a:avLst/>
                  <a:gdLst>
                    <a:gd name="connsiteX0" fmla="*/ 0 w 334819"/>
                    <a:gd name="connsiteY0" fmla="*/ 220883 h 220883"/>
                    <a:gd name="connsiteX1" fmla="*/ 57728 w 334819"/>
                    <a:gd name="connsiteY1" fmla="*/ 93883 h 220883"/>
                    <a:gd name="connsiteX2" fmla="*/ 196273 w 334819"/>
                    <a:gd name="connsiteY2" fmla="*/ 116974 h 220883"/>
                    <a:gd name="connsiteX3" fmla="*/ 242455 w 334819"/>
                    <a:gd name="connsiteY3" fmla="*/ 13065 h 220883"/>
                    <a:gd name="connsiteX4" fmla="*/ 334819 w 334819"/>
                    <a:gd name="connsiteY4" fmla="*/ 1520 h 220883"/>
                    <a:gd name="connsiteX5" fmla="*/ 334819 w 334819"/>
                    <a:gd name="connsiteY5" fmla="*/ 1520 h 220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4819" h="220883">
                      <a:moveTo>
                        <a:pt x="0" y="220883"/>
                      </a:moveTo>
                      <a:cubicBezTo>
                        <a:pt x="12508" y="166042"/>
                        <a:pt x="25016" y="111201"/>
                        <a:pt x="57728" y="93883"/>
                      </a:cubicBezTo>
                      <a:cubicBezTo>
                        <a:pt x="90440" y="76565"/>
                        <a:pt x="165485" y="130444"/>
                        <a:pt x="196273" y="116974"/>
                      </a:cubicBezTo>
                      <a:cubicBezTo>
                        <a:pt x="227061" y="103504"/>
                        <a:pt x="219364" y="32307"/>
                        <a:pt x="242455" y="13065"/>
                      </a:cubicBezTo>
                      <a:cubicBezTo>
                        <a:pt x="265546" y="-6177"/>
                        <a:pt x="334819" y="1520"/>
                        <a:pt x="334819" y="1520"/>
                      </a:cubicBezTo>
                      <a:lnTo>
                        <a:pt x="334819" y="1520"/>
                      </a:lnTo>
                    </a:path>
                  </a:pathLst>
                </a:custGeom>
                <a:grpFill/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" name="Lightning Bolt 20"/>
            <p:cNvSpPr/>
            <p:nvPr/>
          </p:nvSpPr>
          <p:spPr>
            <a:xfrm>
              <a:off x="1950582" y="2699333"/>
              <a:ext cx="262263" cy="296761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385508" y="2891676"/>
              <a:ext cx="311727" cy="232937"/>
              <a:chOff x="865909" y="4639753"/>
              <a:chExt cx="496455" cy="370974"/>
            </a:xfrm>
            <a:solidFill>
              <a:srgbClr val="FFFFFF"/>
            </a:solidFill>
          </p:grpSpPr>
          <p:sp>
            <p:nvSpPr>
              <p:cNvPr id="26" name="Oval 25"/>
              <p:cNvSpPr/>
              <p:nvPr/>
            </p:nvSpPr>
            <p:spPr>
              <a:xfrm>
                <a:off x="865909" y="4826000"/>
                <a:ext cx="184727" cy="184727"/>
              </a:xfrm>
              <a:prstGeom prst="ellipse">
                <a:avLst/>
              </a:prstGeom>
              <a:grp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027545" y="4639753"/>
                <a:ext cx="334819" cy="220883"/>
              </a:xfrm>
              <a:custGeom>
                <a:avLst/>
                <a:gdLst>
                  <a:gd name="connsiteX0" fmla="*/ 0 w 334819"/>
                  <a:gd name="connsiteY0" fmla="*/ 220883 h 220883"/>
                  <a:gd name="connsiteX1" fmla="*/ 57728 w 334819"/>
                  <a:gd name="connsiteY1" fmla="*/ 93883 h 220883"/>
                  <a:gd name="connsiteX2" fmla="*/ 196273 w 334819"/>
                  <a:gd name="connsiteY2" fmla="*/ 116974 h 220883"/>
                  <a:gd name="connsiteX3" fmla="*/ 242455 w 334819"/>
                  <a:gd name="connsiteY3" fmla="*/ 13065 h 220883"/>
                  <a:gd name="connsiteX4" fmla="*/ 334819 w 334819"/>
                  <a:gd name="connsiteY4" fmla="*/ 1520 h 220883"/>
                  <a:gd name="connsiteX5" fmla="*/ 334819 w 334819"/>
                  <a:gd name="connsiteY5" fmla="*/ 1520 h 22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819" h="220883">
                    <a:moveTo>
                      <a:pt x="0" y="220883"/>
                    </a:moveTo>
                    <a:cubicBezTo>
                      <a:pt x="12508" y="166042"/>
                      <a:pt x="25016" y="111201"/>
                      <a:pt x="57728" y="93883"/>
                    </a:cubicBezTo>
                    <a:cubicBezTo>
                      <a:pt x="90440" y="76565"/>
                      <a:pt x="165485" y="130444"/>
                      <a:pt x="196273" y="116974"/>
                    </a:cubicBezTo>
                    <a:cubicBezTo>
                      <a:pt x="227061" y="103504"/>
                      <a:pt x="219364" y="32307"/>
                      <a:pt x="242455" y="13065"/>
                    </a:cubicBezTo>
                    <a:cubicBezTo>
                      <a:pt x="265546" y="-6177"/>
                      <a:pt x="334819" y="1520"/>
                      <a:pt x="334819" y="1520"/>
                    </a:cubicBezTo>
                    <a:lnTo>
                      <a:pt x="334819" y="1520"/>
                    </a:lnTo>
                  </a:path>
                </a:pathLst>
              </a:custGeom>
              <a:grp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5969375" y="3382052"/>
            <a:ext cx="746653" cy="425280"/>
            <a:chOff x="2102982" y="2851733"/>
            <a:chExt cx="746653" cy="425280"/>
          </a:xfrm>
        </p:grpSpPr>
        <p:grpSp>
          <p:nvGrpSpPr>
            <p:cNvPr id="34" name="Group 33"/>
            <p:cNvGrpSpPr/>
            <p:nvPr/>
          </p:nvGrpSpPr>
          <p:grpSpPr>
            <a:xfrm>
              <a:off x="2245410" y="2950260"/>
              <a:ext cx="411860" cy="325231"/>
              <a:chOff x="778356" y="4509321"/>
              <a:chExt cx="411860" cy="325231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78356" y="4509321"/>
                <a:ext cx="411860" cy="32523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842879" y="4567519"/>
                <a:ext cx="311727" cy="232937"/>
                <a:chOff x="865909" y="4639753"/>
                <a:chExt cx="496455" cy="370974"/>
              </a:xfrm>
              <a:solidFill>
                <a:srgbClr val="FFFFFF"/>
              </a:solidFill>
            </p:grpSpPr>
            <p:sp>
              <p:nvSpPr>
                <p:cNvPr id="37" name="Oval 36"/>
                <p:cNvSpPr/>
                <p:nvPr/>
              </p:nvSpPr>
              <p:spPr>
                <a:xfrm>
                  <a:off x="865909" y="4826000"/>
                  <a:ext cx="184727" cy="184727"/>
                </a:xfrm>
                <a:prstGeom prst="ellipse">
                  <a:avLst/>
                </a:prstGeom>
                <a:grpFill/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1027545" y="4639753"/>
                  <a:ext cx="334819" cy="220883"/>
                </a:xfrm>
                <a:custGeom>
                  <a:avLst/>
                  <a:gdLst>
                    <a:gd name="connsiteX0" fmla="*/ 0 w 334819"/>
                    <a:gd name="connsiteY0" fmla="*/ 220883 h 220883"/>
                    <a:gd name="connsiteX1" fmla="*/ 57728 w 334819"/>
                    <a:gd name="connsiteY1" fmla="*/ 93883 h 220883"/>
                    <a:gd name="connsiteX2" fmla="*/ 196273 w 334819"/>
                    <a:gd name="connsiteY2" fmla="*/ 116974 h 220883"/>
                    <a:gd name="connsiteX3" fmla="*/ 242455 w 334819"/>
                    <a:gd name="connsiteY3" fmla="*/ 13065 h 220883"/>
                    <a:gd name="connsiteX4" fmla="*/ 334819 w 334819"/>
                    <a:gd name="connsiteY4" fmla="*/ 1520 h 220883"/>
                    <a:gd name="connsiteX5" fmla="*/ 334819 w 334819"/>
                    <a:gd name="connsiteY5" fmla="*/ 1520 h 220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4819" h="220883">
                      <a:moveTo>
                        <a:pt x="0" y="220883"/>
                      </a:moveTo>
                      <a:cubicBezTo>
                        <a:pt x="12508" y="166042"/>
                        <a:pt x="25016" y="111201"/>
                        <a:pt x="57728" y="93883"/>
                      </a:cubicBezTo>
                      <a:cubicBezTo>
                        <a:pt x="90440" y="76565"/>
                        <a:pt x="165485" y="130444"/>
                        <a:pt x="196273" y="116974"/>
                      </a:cubicBezTo>
                      <a:cubicBezTo>
                        <a:pt x="227061" y="103504"/>
                        <a:pt x="219364" y="32307"/>
                        <a:pt x="242455" y="13065"/>
                      </a:cubicBezTo>
                      <a:cubicBezTo>
                        <a:pt x="265546" y="-6177"/>
                        <a:pt x="334819" y="1520"/>
                        <a:pt x="334819" y="1520"/>
                      </a:cubicBezTo>
                      <a:lnTo>
                        <a:pt x="334819" y="1520"/>
                      </a:lnTo>
                    </a:path>
                  </a:pathLst>
                </a:custGeom>
                <a:grpFill/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9" name="Lightning Bolt 38"/>
            <p:cNvSpPr/>
            <p:nvPr/>
          </p:nvSpPr>
          <p:spPr>
            <a:xfrm>
              <a:off x="2102982" y="2851733"/>
              <a:ext cx="262263" cy="296761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537908" y="3044076"/>
              <a:ext cx="311727" cy="232937"/>
              <a:chOff x="865909" y="4639753"/>
              <a:chExt cx="496455" cy="370974"/>
            </a:xfrm>
            <a:solidFill>
              <a:srgbClr val="FFFFFF"/>
            </a:solidFill>
          </p:grpSpPr>
          <p:sp>
            <p:nvSpPr>
              <p:cNvPr id="41" name="Oval 40"/>
              <p:cNvSpPr/>
              <p:nvPr/>
            </p:nvSpPr>
            <p:spPr>
              <a:xfrm>
                <a:off x="865909" y="4826000"/>
                <a:ext cx="184727" cy="184727"/>
              </a:xfrm>
              <a:prstGeom prst="ellipse">
                <a:avLst/>
              </a:prstGeom>
              <a:grp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1027545" y="4639753"/>
                <a:ext cx="334819" cy="220883"/>
              </a:xfrm>
              <a:custGeom>
                <a:avLst/>
                <a:gdLst>
                  <a:gd name="connsiteX0" fmla="*/ 0 w 334819"/>
                  <a:gd name="connsiteY0" fmla="*/ 220883 h 220883"/>
                  <a:gd name="connsiteX1" fmla="*/ 57728 w 334819"/>
                  <a:gd name="connsiteY1" fmla="*/ 93883 h 220883"/>
                  <a:gd name="connsiteX2" fmla="*/ 196273 w 334819"/>
                  <a:gd name="connsiteY2" fmla="*/ 116974 h 220883"/>
                  <a:gd name="connsiteX3" fmla="*/ 242455 w 334819"/>
                  <a:gd name="connsiteY3" fmla="*/ 13065 h 220883"/>
                  <a:gd name="connsiteX4" fmla="*/ 334819 w 334819"/>
                  <a:gd name="connsiteY4" fmla="*/ 1520 h 220883"/>
                  <a:gd name="connsiteX5" fmla="*/ 334819 w 334819"/>
                  <a:gd name="connsiteY5" fmla="*/ 1520 h 22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819" h="220883">
                    <a:moveTo>
                      <a:pt x="0" y="220883"/>
                    </a:moveTo>
                    <a:cubicBezTo>
                      <a:pt x="12508" y="166042"/>
                      <a:pt x="25016" y="111201"/>
                      <a:pt x="57728" y="93883"/>
                    </a:cubicBezTo>
                    <a:cubicBezTo>
                      <a:pt x="90440" y="76565"/>
                      <a:pt x="165485" y="130444"/>
                      <a:pt x="196273" y="116974"/>
                    </a:cubicBezTo>
                    <a:cubicBezTo>
                      <a:pt x="227061" y="103504"/>
                      <a:pt x="219364" y="32307"/>
                      <a:pt x="242455" y="13065"/>
                    </a:cubicBezTo>
                    <a:cubicBezTo>
                      <a:pt x="265546" y="-6177"/>
                      <a:pt x="334819" y="1520"/>
                      <a:pt x="334819" y="1520"/>
                    </a:cubicBezTo>
                    <a:lnTo>
                      <a:pt x="334819" y="1520"/>
                    </a:lnTo>
                  </a:path>
                </a:pathLst>
              </a:custGeom>
              <a:grp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5997272" y="4208807"/>
            <a:ext cx="1017776" cy="630383"/>
            <a:chOff x="5997272" y="4208807"/>
            <a:chExt cx="1017776" cy="63038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FF78A8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077571" y="4208807"/>
              <a:ext cx="214746" cy="63038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FF78A8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273307" y="4208807"/>
              <a:ext cx="214746" cy="630383"/>
            </a:xfrm>
            <a:prstGeom prst="rect">
              <a:avLst/>
            </a:prstGeom>
          </p:spPr>
        </p:pic>
        <p:sp>
          <p:nvSpPr>
            <p:cNvPr id="52" name="Multiply 51"/>
            <p:cNvSpPr/>
            <p:nvPr/>
          </p:nvSpPr>
          <p:spPr>
            <a:xfrm>
              <a:off x="5997272" y="4208807"/>
              <a:ext cx="285520" cy="273173"/>
            </a:xfrm>
            <a:prstGeom prst="mathMultiply">
              <a:avLst>
                <a:gd name="adj1" fmla="val 95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604566" y="4208807"/>
              <a:ext cx="214746" cy="63038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00302" y="4208807"/>
              <a:ext cx="214746" cy="630383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5768013" y="4075448"/>
            <a:ext cx="1581150" cy="1844975"/>
            <a:chOff x="5768013" y="4075448"/>
            <a:chExt cx="1581150" cy="184497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8013" y="4832840"/>
              <a:ext cx="1524000" cy="4572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FF78A8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128948" y="5290040"/>
              <a:ext cx="214746" cy="630383"/>
            </a:xfrm>
            <a:prstGeom prst="rect">
              <a:avLst/>
            </a:prstGeom>
          </p:spPr>
        </p:pic>
        <p:sp>
          <p:nvSpPr>
            <p:cNvPr id="57" name="Multiply 56"/>
            <p:cNvSpPr/>
            <p:nvPr/>
          </p:nvSpPr>
          <p:spPr>
            <a:xfrm>
              <a:off x="6048649" y="5290040"/>
              <a:ext cx="285520" cy="273173"/>
            </a:xfrm>
            <a:prstGeom prst="mathMultiply">
              <a:avLst>
                <a:gd name="adj1" fmla="val 95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315267" y="5290040"/>
              <a:ext cx="214746" cy="630383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FF78A8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948098" y="5290040"/>
              <a:ext cx="214746" cy="63038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134417" y="5290040"/>
              <a:ext cx="214746" cy="630383"/>
            </a:xfrm>
            <a:prstGeom prst="rect">
              <a:avLst/>
            </a:prstGeom>
          </p:spPr>
        </p:pic>
        <p:sp>
          <p:nvSpPr>
            <p:cNvPr id="61" name="Multiply 60"/>
            <p:cNvSpPr/>
            <p:nvPr/>
          </p:nvSpPr>
          <p:spPr>
            <a:xfrm>
              <a:off x="6872288" y="5293153"/>
              <a:ext cx="285520" cy="273173"/>
            </a:xfrm>
            <a:prstGeom prst="mathMultiply">
              <a:avLst>
                <a:gd name="adj1" fmla="val 95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6536363" y="4075448"/>
              <a:ext cx="0" cy="852642"/>
            </a:xfrm>
            <a:prstGeom prst="line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Content Placeholder 9"/>
          <p:cNvSpPr txBox="1">
            <a:spLocks/>
          </p:cNvSpPr>
          <p:nvPr/>
        </p:nvSpPr>
        <p:spPr>
          <a:xfrm>
            <a:off x="458198" y="1713917"/>
            <a:ext cx="3952638" cy="135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  <a:p>
            <a:pPr lvl="1"/>
            <a:r>
              <a:rPr lang="en-US" dirty="0" smtClean="0"/>
              <a:t>Low-risk = 99% of families</a:t>
            </a:r>
          </a:p>
          <a:p>
            <a:pPr lvl="1"/>
            <a:r>
              <a:rPr lang="en-US" dirty="0" smtClean="0"/>
              <a:t>Risk from </a:t>
            </a:r>
            <a:r>
              <a:rPr lang="en-US" i="1" dirty="0" smtClean="0"/>
              <a:t>de novo</a:t>
            </a:r>
            <a:r>
              <a:rPr lang="en-US" dirty="0" smtClean="0"/>
              <a:t> variants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714241"/>
            <a:ext cx="8492687" cy="4978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Proposed: Families can be classified into 1 of 2 groups:</a:t>
            </a:r>
          </a:p>
        </p:txBody>
      </p:sp>
    </p:spTree>
    <p:extLst>
      <p:ext uri="{BB962C8B-B14F-4D97-AF65-F5344CB8AC3E}">
        <p14:creationId xmlns:p14="http://schemas.microsoft.com/office/powerpoint/2010/main" val="278483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5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blueprint.jpg"/>
          <p:cNvPicPr>
            <a:picLocks noChangeAspect="1"/>
          </p:cNvPicPr>
          <p:nvPr/>
        </p:nvPicPr>
        <p:blipFill rotWithShape="1"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r="12064"/>
          <a:stretch/>
        </p:blipFill>
        <p:spPr>
          <a:xfrm flipV="1">
            <a:off x="6432972" y="4534644"/>
            <a:ext cx="2623878" cy="178622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>
            <a:alphaModFix amt="42000"/>
          </a:blip>
          <a:srcRect t="19987"/>
          <a:stretch/>
        </p:blipFill>
        <p:spPr>
          <a:xfrm>
            <a:off x="3736490" y="4857683"/>
            <a:ext cx="2470765" cy="146293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>
            <a:off x="275778" y="4167029"/>
            <a:ext cx="3020604" cy="2145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598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sz="3100" dirty="0" smtClean="0"/>
              <a:t>Recent advances in autism genetics</a:t>
            </a:r>
            <a:endParaRPr lang="en-US" sz="3100" dirty="0"/>
          </a:p>
        </p:txBody>
      </p:sp>
      <p:grpSp>
        <p:nvGrpSpPr>
          <p:cNvPr id="6" name="Group 5"/>
          <p:cNvGrpSpPr/>
          <p:nvPr/>
        </p:nvGrpSpPr>
        <p:grpSpPr>
          <a:xfrm>
            <a:off x="3679388" y="1874152"/>
            <a:ext cx="2077399" cy="1834405"/>
            <a:chOff x="1101836" y="1996541"/>
            <a:chExt cx="2077399" cy="1834405"/>
          </a:xfrm>
        </p:grpSpPr>
        <p:sp>
          <p:nvSpPr>
            <p:cNvPr id="4" name="TextBox 3"/>
            <p:cNvSpPr txBox="1"/>
            <p:nvPr/>
          </p:nvSpPr>
          <p:spPr>
            <a:xfrm>
              <a:off x="1101836" y="3630891"/>
              <a:ext cx="20773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http://</a:t>
              </a:r>
              <a:r>
                <a:rPr lang="en-US" sz="700" dirty="0" err="1"/>
                <a:t>www.ars.usda.gov</a:t>
              </a:r>
              <a:r>
                <a:rPr lang="en-US" sz="700" dirty="0"/>
                <a:t>/is/</a:t>
              </a:r>
              <a:r>
                <a:rPr lang="en-US" sz="700" dirty="0" err="1"/>
                <a:t>pr</a:t>
              </a:r>
              <a:r>
                <a:rPr lang="en-US" sz="700" dirty="0"/>
                <a:t>/2010/100920.htm</a:t>
              </a:r>
            </a:p>
          </p:txBody>
        </p:sp>
        <p:pic>
          <p:nvPicPr>
            <p:cNvPr id="5" name="Picture 4" descr="helixMagnifyingGlas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596" y="1996541"/>
              <a:ext cx="1625369" cy="166388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295422" y="1416215"/>
            <a:ext cx="255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Gene discovery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32972" y="3712405"/>
            <a:ext cx="2550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Genetic architecture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13562" y="4367378"/>
            <a:ext cx="299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Monogenic ASD subtypes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616" y="3630846"/>
            <a:ext cx="3594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Biological mechanisms</a:t>
            </a:r>
            <a:endParaRPr lang="en-US" sz="2400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5543012" y="2777205"/>
            <a:ext cx="1769992" cy="1133766"/>
            <a:chOff x="5543012" y="2893477"/>
            <a:chExt cx="1769992" cy="1133766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5621776" y="3169964"/>
              <a:ext cx="1289759" cy="85727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543012" y="2971398"/>
              <a:ext cx="889960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695412" y="3169964"/>
              <a:ext cx="889960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695412" y="2971398"/>
              <a:ext cx="1617592" cy="85343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585372" y="3521121"/>
              <a:ext cx="473845" cy="28549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695412" y="3307795"/>
              <a:ext cx="674619" cy="47913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695412" y="2893477"/>
              <a:ext cx="1090064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flipH="1">
            <a:off x="1833154" y="2560387"/>
            <a:ext cx="1769992" cy="1133766"/>
            <a:chOff x="5543012" y="2893477"/>
            <a:chExt cx="1769992" cy="1133766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5621776" y="3169964"/>
              <a:ext cx="1289759" cy="85727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543012" y="2971398"/>
              <a:ext cx="889960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695412" y="3169964"/>
              <a:ext cx="889960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695412" y="2971398"/>
              <a:ext cx="1617592" cy="85343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6585372" y="3521121"/>
              <a:ext cx="473845" cy="28549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695412" y="3307795"/>
              <a:ext cx="674619" cy="47913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695412" y="2893477"/>
              <a:ext cx="1090064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/>
          <p:cNvCxnSpPr/>
          <p:nvPr/>
        </p:nvCxnSpPr>
        <p:spPr>
          <a:xfrm>
            <a:off x="4568308" y="3792037"/>
            <a:ext cx="206755" cy="55130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endCxn id="7" idx="1"/>
          </p:cNvCxnSpPr>
          <p:nvPr/>
        </p:nvCxnSpPr>
        <p:spPr>
          <a:xfrm flipV="1">
            <a:off x="539750" y="1647048"/>
            <a:ext cx="2755672" cy="2023605"/>
          </a:xfrm>
          <a:prstGeom prst="curvedConnector3">
            <a:avLst>
              <a:gd name="adj1" fmla="val -9309"/>
            </a:avLst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endCxn id="7" idx="3"/>
          </p:cNvCxnSpPr>
          <p:nvPr/>
        </p:nvCxnSpPr>
        <p:spPr>
          <a:xfrm rot="10800000">
            <a:off x="5846262" y="1647048"/>
            <a:ext cx="2475605" cy="2263924"/>
          </a:xfrm>
          <a:prstGeom prst="curvedConnector3">
            <a:avLst>
              <a:gd name="adj1" fmla="val -16814"/>
            </a:avLst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532843" y="6290171"/>
            <a:ext cx="15618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http://www.blueprint22.org.uk/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7131" y="6273183"/>
            <a:ext cx="16341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hlinkClick r:id="rId7"/>
              </a:rPr>
              <a:t>http://www.microscopyview.com</a:t>
            </a:r>
            <a:r>
              <a:rPr lang="en-US" sz="600" dirty="0" smtClean="0">
                <a:hlinkClick r:id="rId7"/>
              </a:rPr>
              <a:t>/</a:t>
            </a:r>
            <a:endParaRPr lang="en-US" sz="600" dirty="0"/>
          </a:p>
        </p:txBody>
      </p:sp>
      <p:sp>
        <p:nvSpPr>
          <p:cNvPr id="62" name="TextBox 61"/>
          <p:cNvSpPr txBox="1"/>
          <p:nvPr/>
        </p:nvSpPr>
        <p:spPr>
          <a:xfrm>
            <a:off x="265323" y="6320873"/>
            <a:ext cx="31040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Brain by _DJ_ via Creative Commons </a:t>
            </a:r>
            <a:r>
              <a:rPr lang="en-US" sz="600" dirty="0">
                <a:hlinkClick r:id="rId8"/>
              </a:rPr>
              <a:t>http://www.flickr.com/photos/</a:t>
            </a:r>
            <a:r>
              <a:rPr lang="en-US" sz="600" dirty="0" smtClean="0">
                <a:hlinkClick r:id="rId8"/>
              </a:rPr>
              <a:t>flamephoenix1991</a:t>
            </a:r>
            <a:endParaRPr lang="en-US" sz="600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349716" y="4579053"/>
            <a:ext cx="27965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Starting to zoom in on:</a:t>
            </a:r>
          </a:p>
          <a:p>
            <a:pPr marL="182563" indent="-182563">
              <a:buAutoNum type="arabicParenR"/>
            </a:pPr>
            <a:r>
              <a:rPr lang="en-US" sz="1300" dirty="0" smtClean="0"/>
              <a:t>Time window in development</a:t>
            </a:r>
          </a:p>
          <a:p>
            <a:pPr marL="182563" indent="-182563">
              <a:buAutoNum type="arabicParenR"/>
            </a:pPr>
            <a:r>
              <a:rPr lang="en-US" sz="1300" dirty="0"/>
              <a:t>B</a:t>
            </a:r>
            <a:r>
              <a:rPr lang="en-US" sz="1300" dirty="0" smtClean="0"/>
              <a:t>rain region</a:t>
            </a:r>
          </a:p>
          <a:p>
            <a:pPr marL="182563" indent="-182563">
              <a:buAutoNum type="arabicParenR"/>
            </a:pPr>
            <a:r>
              <a:rPr lang="en-US" sz="1300" dirty="0"/>
              <a:t>C</a:t>
            </a:r>
            <a:r>
              <a:rPr lang="en-US" sz="1300" dirty="0" smtClean="0"/>
              <a:t>ell type(s)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41472" y="1912640"/>
            <a:ext cx="24000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* Ongoing</a:t>
            </a:r>
          </a:p>
          <a:p>
            <a:r>
              <a:rPr lang="en-US" sz="1300" dirty="0" smtClean="0"/>
              <a:t>* Findings feed other research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842759" y="5040907"/>
            <a:ext cx="2364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* Beginning to find specific “autisms” </a:t>
            </a:r>
            <a:r>
              <a:rPr lang="en-US" sz="1300" dirty="0" smtClean="0">
                <a:sym typeface="Wingdings"/>
              </a:rPr>
              <a:t> targeted Rx</a:t>
            </a:r>
            <a:endParaRPr lang="en-US" sz="1300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6513732" y="4659734"/>
            <a:ext cx="2543118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250" dirty="0" smtClean="0"/>
              <a:t>* Working to understand which types of genetic variants increase autism risk</a:t>
            </a:r>
          </a:p>
          <a:p>
            <a:r>
              <a:rPr lang="en-US" sz="1250" dirty="0" smtClean="0"/>
              <a:t>* Findings and models inform researchers of best gene discovery &amp; mechanism studies to pursue</a:t>
            </a:r>
          </a:p>
        </p:txBody>
      </p:sp>
    </p:spTree>
    <p:extLst>
      <p:ext uri="{BB962C8B-B14F-4D97-AF65-F5344CB8AC3E}">
        <p14:creationId xmlns:p14="http://schemas.microsoft.com/office/powerpoint/2010/main" val="146261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511040" cy="9906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2886"/>
            <a:ext cx="4622800" cy="908074"/>
          </a:xfrm>
        </p:spPr>
        <p:txBody>
          <a:bodyPr>
            <a:noAutofit/>
          </a:bodyPr>
          <a:lstStyle/>
          <a:p>
            <a:r>
              <a:rPr lang="en-US" dirty="0" smtClean="0"/>
              <a:t>Recent advances in autism genetics research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3380" y="3133778"/>
            <a:ext cx="4227447" cy="106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genetics &amp; family data show </a:t>
            </a:r>
            <a:r>
              <a:rPr lang="en-US" dirty="0" smtClean="0"/>
              <a:t>us </a:t>
            </a:r>
            <a:r>
              <a:rPr lang="en-US" dirty="0" smtClean="0"/>
              <a:t>about</a:t>
            </a:r>
            <a:r>
              <a:rPr lang="en-US" dirty="0" smtClean="0"/>
              <a:t> </a:t>
            </a:r>
            <a:r>
              <a:rPr lang="en-US" dirty="0" smtClean="0"/>
              <a:t>risk to </a:t>
            </a:r>
            <a:r>
              <a:rPr lang="en-US" dirty="0" smtClean="0"/>
              <a:t>females vs. males</a:t>
            </a: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3380" y="4525425"/>
            <a:ext cx="3792654" cy="123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Proposed mechanisms for females’ protection, males’ risk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03753" y="4947200"/>
            <a:ext cx="1880352" cy="16801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30517" y="4071979"/>
            <a:ext cx="1659803" cy="906892"/>
            <a:chOff x="7242821" y="5758849"/>
            <a:chExt cx="1659803" cy="906892"/>
          </a:xfrm>
        </p:grpSpPr>
        <p:grpSp>
          <p:nvGrpSpPr>
            <p:cNvPr id="7" name="Group 6"/>
            <p:cNvGrpSpPr/>
            <p:nvPr/>
          </p:nvGrpSpPr>
          <p:grpSpPr>
            <a:xfrm flipH="1">
              <a:off x="7242821" y="5758849"/>
              <a:ext cx="1013357" cy="906892"/>
              <a:chOff x="5064762" y="1620521"/>
              <a:chExt cx="757752" cy="678141"/>
            </a:xfrm>
          </p:grpSpPr>
          <p:sp>
            <p:nvSpPr>
              <p:cNvPr id="8" name="Oval 7"/>
              <p:cNvSpPr/>
              <p:nvPr/>
            </p:nvSpPr>
            <p:spPr>
              <a:xfrm rot="18735800">
                <a:off x="5181013" y="1660679"/>
                <a:ext cx="451671" cy="49877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759FFF">
                    <a:tint val="45000"/>
                    <a:satMod val="400000"/>
                  </a:srgbClr>
                </a:duotone>
              </a:blip>
              <a:srcRect t="14722" r="46625" b="35060"/>
              <a:stretch/>
            </p:blipFill>
            <p:spPr>
              <a:xfrm>
                <a:off x="5064762" y="1620521"/>
                <a:ext cx="664299" cy="62501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 rot="18735800">
                <a:off x="5590322" y="2066471"/>
                <a:ext cx="321589" cy="14279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38" descr="Male_symbol.pdf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78" r="18093"/>
            <a:stretch/>
          </p:blipFill>
          <p:spPr>
            <a:xfrm>
              <a:off x="8228314" y="5840766"/>
              <a:ext cx="674310" cy="65198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717215" y="3259539"/>
            <a:ext cx="1318207" cy="936541"/>
            <a:chOff x="6623887" y="4825597"/>
            <a:chExt cx="1318207" cy="9365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F72A2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623887" y="4825597"/>
              <a:ext cx="936541" cy="93654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2623" y="4837448"/>
              <a:ext cx="449471" cy="802133"/>
            </a:xfrm>
            <a:prstGeom prst="rect">
              <a:avLst/>
            </a:prstGeom>
          </p:spPr>
        </p:pic>
      </p:grpSp>
      <p:cxnSp>
        <p:nvCxnSpPr>
          <p:cNvPr id="45" name="Straight Arrow Connector 44"/>
          <p:cNvCxnSpPr/>
          <p:nvPr/>
        </p:nvCxnSpPr>
        <p:spPr>
          <a:xfrm flipV="1">
            <a:off x="5229978" y="4073523"/>
            <a:ext cx="654127" cy="898925"/>
          </a:xfrm>
          <a:prstGeom prst="straightConnector1">
            <a:avLst/>
          </a:prstGeom>
          <a:ln w="58166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9" idx="5"/>
          </p:cNvCxnSpPr>
          <p:nvPr/>
        </p:nvCxnSpPr>
        <p:spPr>
          <a:xfrm flipV="1">
            <a:off x="5349512" y="4696716"/>
            <a:ext cx="1424260" cy="426270"/>
          </a:xfrm>
          <a:prstGeom prst="straightConnector1">
            <a:avLst/>
          </a:prstGeom>
          <a:ln w="58166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5280" y="1752069"/>
            <a:ext cx="0" cy="838731"/>
          </a:xfrm>
          <a:prstGeom prst="line">
            <a:avLst/>
          </a:prstGeom>
          <a:ln w="762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280" y="3133778"/>
            <a:ext cx="0" cy="2688683"/>
          </a:xfrm>
          <a:prstGeom prst="line">
            <a:avLst/>
          </a:prstGeom>
          <a:ln w="762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437023" y="748184"/>
            <a:ext cx="2833195" cy="2139442"/>
            <a:chOff x="5604388" y="905704"/>
            <a:chExt cx="2833195" cy="2139442"/>
          </a:xfrm>
        </p:grpSpPr>
        <p:sp>
          <p:nvSpPr>
            <p:cNvPr id="12" name="TextBox 11"/>
            <p:cNvSpPr txBox="1"/>
            <p:nvPr/>
          </p:nvSpPr>
          <p:spPr>
            <a:xfrm>
              <a:off x="5604388" y="2845091"/>
              <a:ext cx="28331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http://</a:t>
              </a:r>
              <a:r>
                <a:rPr lang="en-US" sz="700" dirty="0" err="1"/>
                <a:t>www.scientificamerican.com</a:t>
              </a:r>
              <a:r>
                <a:rPr lang="en-US" sz="700" dirty="0"/>
                <a:t>/article/autism-genetic-mutations/</a:t>
              </a:r>
            </a:p>
          </p:txBody>
        </p:sp>
        <p:pic>
          <p:nvPicPr>
            <p:cNvPr id="13" name="Picture 12" descr="autismGenetic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056" y="905704"/>
              <a:ext cx="1949232" cy="194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48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79280"/>
            <a:ext cx="4152926" cy="94998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8:3 M:F in Leo </a:t>
            </a:r>
            <a:r>
              <a:rPr lang="en-US" sz="2200" dirty="0" err="1" smtClean="0"/>
              <a:t>Kanner’s</a:t>
            </a:r>
            <a:r>
              <a:rPr lang="en-US" sz="2200" dirty="0" smtClean="0"/>
              <a:t> original cases, 1943</a:t>
            </a:r>
          </a:p>
          <a:p>
            <a:endParaRPr lang="en-US" sz="2200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57200" y="3402276"/>
            <a:ext cx="4152926" cy="9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Male bias consistent over time, geographic space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457200" y="4395472"/>
            <a:ext cx="4432300" cy="98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Male bias varies by intellectual ability</a:t>
            </a:r>
          </a:p>
          <a:p>
            <a:pPr lvl="1"/>
            <a:r>
              <a:rPr lang="en-US" sz="1600" dirty="0" smtClean="0"/>
              <a:t>High-functioning, M:F as high as 8:1</a:t>
            </a:r>
          </a:p>
          <a:p>
            <a:pPr lvl="1"/>
            <a:r>
              <a:rPr lang="en-US" sz="1600" dirty="0" smtClean="0"/>
              <a:t>Intellectual disability, M:F as low as 1.2:1</a:t>
            </a:r>
          </a:p>
          <a:p>
            <a:pPr lvl="1"/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5986603" y="1600200"/>
            <a:ext cx="2044835" cy="3107758"/>
            <a:chOff x="6920121" y="666861"/>
            <a:chExt cx="2044835" cy="3107758"/>
          </a:xfrm>
        </p:grpSpPr>
        <p:sp>
          <p:nvSpPr>
            <p:cNvPr id="10" name="TextBox 9"/>
            <p:cNvSpPr txBox="1"/>
            <p:nvPr/>
          </p:nvSpPr>
          <p:spPr>
            <a:xfrm>
              <a:off x="6920121" y="3559175"/>
              <a:ext cx="202012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i="1" dirty="0"/>
                <a:t>http://</a:t>
              </a:r>
              <a:r>
                <a:rPr lang="en-US" sz="800" i="1" dirty="0" err="1"/>
                <a:t>en.wikipedia.org</a:t>
              </a:r>
              <a:r>
                <a:rPr lang="en-US" sz="800" i="1" dirty="0"/>
                <a:t>/wiki/</a:t>
              </a:r>
              <a:r>
                <a:rPr lang="en-US" sz="800" i="1" dirty="0" err="1"/>
                <a:t>Leo_Kanner</a:t>
              </a:r>
              <a:endParaRPr lang="en-US" sz="800" i="1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506" y="666861"/>
              <a:ext cx="2039450" cy="289231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4899484" y="1347142"/>
            <a:ext cx="3525271" cy="5540861"/>
            <a:chOff x="4759784" y="1347142"/>
            <a:chExt cx="3525271" cy="5540861"/>
          </a:xfrm>
        </p:grpSpPr>
        <p:sp>
          <p:nvSpPr>
            <p:cNvPr id="35" name="TextBox 34"/>
            <p:cNvSpPr txBox="1"/>
            <p:nvPr/>
          </p:nvSpPr>
          <p:spPr>
            <a:xfrm>
              <a:off x="5724984" y="6672559"/>
              <a:ext cx="25600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i="1" dirty="0" err="1" smtClean="0"/>
                <a:t>Fombonne</a:t>
              </a:r>
              <a:r>
                <a:rPr lang="en-US" sz="800" i="1" dirty="0" smtClean="0"/>
                <a:t>, Pediatric Research, 2009</a:t>
              </a:r>
              <a:endParaRPr lang="en-US" sz="800" i="1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9784" y="1347142"/>
              <a:ext cx="965200" cy="53467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6956" y="1349375"/>
              <a:ext cx="2578100" cy="53467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671796" y="63500"/>
            <a:ext cx="1394417" cy="7094251"/>
            <a:chOff x="7671796" y="63500"/>
            <a:chExt cx="1394417" cy="7094251"/>
          </a:xfrm>
        </p:grpSpPr>
        <p:sp>
          <p:nvSpPr>
            <p:cNvPr id="39" name="Rectangle 38"/>
            <p:cNvSpPr/>
            <p:nvPr/>
          </p:nvSpPr>
          <p:spPr>
            <a:xfrm>
              <a:off x="7671796" y="1358899"/>
              <a:ext cx="722960" cy="5314749"/>
            </a:xfrm>
            <a:prstGeom prst="rect">
              <a:avLst/>
            </a:prstGeom>
            <a:noFill/>
            <a:ln w="38100" cmpd="sng">
              <a:solidFill>
                <a:srgbClr val="072C6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02650" y="63500"/>
              <a:ext cx="563563" cy="7094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50" dirty="0" smtClean="0"/>
                <a:t>2.6</a:t>
              </a:r>
            </a:p>
            <a:p>
              <a:pPr algn="r"/>
              <a:r>
                <a:rPr lang="en-US" sz="1250" dirty="0" smtClean="0"/>
                <a:t>1.4</a:t>
              </a:r>
            </a:p>
            <a:p>
              <a:pPr algn="r"/>
              <a:r>
                <a:rPr lang="en-US" sz="1250" dirty="0" smtClean="0"/>
                <a:t>3.1</a:t>
              </a:r>
            </a:p>
            <a:p>
              <a:pPr algn="r"/>
              <a:r>
                <a:rPr lang="en-US" sz="1250" dirty="0" smtClean="0"/>
                <a:t>16.0</a:t>
              </a:r>
            </a:p>
            <a:p>
              <a:pPr algn="r"/>
              <a:r>
                <a:rPr lang="en-US" sz="1250" dirty="0" smtClean="0"/>
                <a:t>1.3</a:t>
              </a:r>
            </a:p>
            <a:p>
              <a:pPr algn="r"/>
              <a:r>
                <a:rPr lang="en-US" sz="1250" dirty="0" smtClean="0"/>
                <a:t>2.3</a:t>
              </a:r>
            </a:p>
            <a:p>
              <a:pPr algn="r"/>
              <a:r>
                <a:rPr lang="en-US" sz="1250" dirty="0" smtClean="0"/>
                <a:t>2.7</a:t>
              </a:r>
            </a:p>
            <a:p>
              <a:pPr algn="r"/>
              <a:r>
                <a:rPr lang="en-US" sz="1250" dirty="0" smtClean="0"/>
                <a:t>4.7</a:t>
              </a:r>
            </a:p>
            <a:p>
              <a:pPr algn="r"/>
              <a:r>
                <a:rPr lang="en-US" sz="1250" dirty="0" smtClean="0"/>
                <a:t>4.1</a:t>
              </a:r>
            </a:p>
            <a:p>
              <a:pPr algn="r"/>
              <a:r>
                <a:rPr lang="en-US" sz="1250" dirty="0" smtClean="0"/>
                <a:t>2.5</a:t>
              </a:r>
            </a:p>
            <a:p>
              <a:pPr algn="r"/>
              <a:r>
                <a:rPr lang="en-US" sz="1250" dirty="0" smtClean="0"/>
                <a:t>2.3</a:t>
              </a:r>
            </a:p>
            <a:p>
              <a:pPr algn="r"/>
              <a:r>
                <a:rPr lang="en-US" sz="1250" dirty="0" smtClean="0"/>
                <a:t>3.7</a:t>
              </a:r>
            </a:p>
            <a:p>
              <a:pPr algn="r"/>
              <a:r>
                <a:rPr lang="en-US" sz="1250" dirty="0" smtClean="0"/>
                <a:t>2.7</a:t>
              </a:r>
            </a:p>
            <a:p>
              <a:pPr algn="r"/>
              <a:r>
                <a:rPr lang="en-US" sz="1250" dirty="0" smtClean="0"/>
                <a:t>2.1</a:t>
              </a:r>
            </a:p>
            <a:p>
              <a:pPr algn="r"/>
              <a:r>
                <a:rPr lang="en-US" sz="1250" dirty="0" smtClean="0"/>
                <a:t>2.0</a:t>
              </a:r>
            </a:p>
            <a:p>
              <a:pPr algn="r"/>
              <a:r>
                <a:rPr lang="en-US" sz="1250" dirty="0" smtClean="0"/>
                <a:t>2.6</a:t>
              </a:r>
            </a:p>
            <a:p>
              <a:pPr algn="r"/>
              <a:r>
                <a:rPr lang="en-US" sz="1250" dirty="0" smtClean="0"/>
                <a:t>1.8</a:t>
              </a:r>
            </a:p>
            <a:p>
              <a:pPr algn="r"/>
              <a:r>
                <a:rPr lang="en-US" sz="1250" dirty="0" smtClean="0"/>
                <a:t>6.6</a:t>
              </a:r>
            </a:p>
            <a:p>
              <a:pPr algn="r"/>
              <a:r>
                <a:rPr lang="en-US" sz="1250" dirty="0" smtClean="0"/>
                <a:t>3.5</a:t>
              </a:r>
            </a:p>
            <a:p>
              <a:pPr algn="r"/>
              <a:r>
                <a:rPr lang="en-US" sz="1250" dirty="0" smtClean="0"/>
                <a:t>2.1</a:t>
              </a:r>
            </a:p>
            <a:p>
              <a:pPr algn="r"/>
              <a:r>
                <a:rPr lang="en-US" sz="1250" dirty="0" smtClean="0"/>
                <a:t>5.0</a:t>
              </a:r>
            </a:p>
            <a:p>
              <a:pPr algn="r"/>
              <a:r>
                <a:rPr lang="en-US" sz="1250" dirty="0" smtClean="0"/>
                <a:t>15.7</a:t>
              </a:r>
            </a:p>
            <a:p>
              <a:pPr algn="r"/>
              <a:r>
                <a:rPr lang="en-US" sz="1250" dirty="0" smtClean="0"/>
                <a:t>4.1</a:t>
              </a:r>
            </a:p>
            <a:p>
              <a:pPr algn="r"/>
              <a:r>
                <a:rPr lang="en-US" sz="1250" dirty="0" smtClean="0"/>
                <a:t>2.2</a:t>
              </a:r>
            </a:p>
            <a:p>
              <a:pPr algn="r"/>
              <a:r>
                <a:rPr lang="en-US" sz="1250" dirty="0" smtClean="0"/>
                <a:t>8.0</a:t>
              </a:r>
            </a:p>
            <a:p>
              <a:pPr algn="r"/>
              <a:r>
                <a:rPr lang="en-US" sz="1250" dirty="0" smtClean="0"/>
                <a:t>4.2</a:t>
              </a:r>
            </a:p>
            <a:p>
              <a:pPr algn="r"/>
              <a:r>
                <a:rPr lang="en-US" sz="1250" dirty="0" smtClean="0"/>
                <a:t>3.3</a:t>
              </a:r>
            </a:p>
            <a:p>
              <a:pPr algn="r"/>
              <a:r>
                <a:rPr lang="en-US" sz="1250" dirty="0" smtClean="0"/>
                <a:t>4.2</a:t>
              </a:r>
            </a:p>
            <a:p>
              <a:pPr algn="r"/>
              <a:r>
                <a:rPr lang="en-US" sz="1250" dirty="0" smtClean="0"/>
                <a:t>4.5</a:t>
              </a:r>
            </a:p>
            <a:p>
              <a:pPr algn="r"/>
              <a:r>
                <a:rPr lang="en-US" sz="1250" dirty="0" smtClean="0"/>
                <a:t>3.8</a:t>
              </a:r>
            </a:p>
            <a:p>
              <a:pPr algn="r"/>
              <a:r>
                <a:rPr lang="en-US" sz="1250" dirty="0" smtClean="0"/>
                <a:t>2.5</a:t>
              </a:r>
            </a:p>
            <a:p>
              <a:pPr algn="r"/>
              <a:r>
                <a:rPr lang="en-US" sz="1250" dirty="0" smtClean="0"/>
                <a:t>5.7</a:t>
              </a:r>
            </a:p>
            <a:p>
              <a:pPr algn="r"/>
              <a:r>
                <a:rPr lang="en-US" sz="1250" dirty="0" smtClean="0"/>
                <a:t>3.0</a:t>
              </a:r>
            </a:p>
            <a:p>
              <a:pPr algn="r"/>
              <a:r>
                <a:rPr lang="en-US" sz="1250" dirty="0" smtClean="0"/>
                <a:t>8.3</a:t>
              </a:r>
            </a:p>
            <a:p>
              <a:pPr algn="r"/>
              <a:r>
                <a:rPr lang="en-US" sz="1250" dirty="0" smtClean="0"/>
                <a:t>2.9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8394756" y="190501"/>
              <a:ext cx="203144" cy="1168398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394756" y="6673648"/>
              <a:ext cx="292044" cy="133552"/>
            </a:xfrm>
            <a:prstGeom prst="line">
              <a:avLst/>
            </a:prstGeom>
            <a:ln>
              <a:solidFill>
                <a:srgbClr val="072C6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199" y="317940"/>
            <a:ext cx="7967555" cy="990600"/>
          </a:xfrm>
        </p:spPr>
        <p:txBody>
          <a:bodyPr/>
          <a:lstStyle/>
          <a:p>
            <a:r>
              <a:rPr lang="en-US" dirty="0" smtClean="0"/>
              <a:t>ASDs have sex-biased prevalence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0847" y="1524000"/>
            <a:ext cx="4152926" cy="949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~4:1 </a:t>
            </a:r>
            <a:r>
              <a:rPr lang="en-US" sz="2200" dirty="0" err="1" smtClean="0"/>
              <a:t>males:females</a:t>
            </a:r>
            <a:r>
              <a:rPr lang="en-US" sz="2200" dirty="0" smtClean="0"/>
              <a:t> have an ASD diagnosis</a:t>
            </a:r>
          </a:p>
          <a:p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43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199" y="317940"/>
            <a:ext cx="7967555" cy="990600"/>
          </a:xfrm>
        </p:spPr>
        <p:txBody>
          <a:bodyPr/>
          <a:lstStyle/>
          <a:p>
            <a:r>
              <a:rPr lang="en-US" dirty="0" smtClean="0"/>
              <a:t>Why study the sex bias in autism?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3400" dirty="0" smtClean="0"/>
              <a:t>Are males at increased risk for autism? </a:t>
            </a:r>
          </a:p>
          <a:p>
            <a:pPr lvl="1"/>
            <a:r>
              <a:rPr lang="en-US" sz="2400" dirty="0" smtClean="0"/>
              <a:t>What is this male-specific risk factor?</a:t>
            </a:r>
          </a:p>
          <a:p>
            <a:pPr lvl="1"/>
            <a:r>
              <a:rPr lang="en-US" sz="2400" dirty="0" smtClean="0"/>
              <a:t>How can we reduce this risk?</a:t>
            </a:r>
          </a:p>
          <a:p>
            <a:pPr>
              <a:spcBef>
                <a:spcPts val="5976"/>
              </a:spcBef>
              <a:spcAft>
                <a:spcPts val="600"/>
              </a:spcAft>
            </a:pPr>
            <a:r>
              <a:rPr lang="en-US" sz="3400" dirty="0" smtClean="0"/>
              <a:t>Are females protected from autism?</a:t>
            </a:r>
          </a:p>
          <a:p>
            <a:pPr lvl="1"/>
            <a:r>
              <a:rPr lang="en-US" sz="2400" dirty="0" smtClean="0"/>
              <a:t>What is it that protects females? </a:t>
            </a:r>
          </a:p>
          <a:p>
            <a:pPr lvl="1"/>
            <a:r>
              <a:rPr lang="en-US" sz="2400" dirty="0" smtClean="0"/>
              <a:t>Can we use it to develop treatments?</a:t>
            </a:r>
          </a:p>
          <a:p>
            <a:pPr marL="274320" lvl="1" indent="0">
              <a:buNone/>
            </a:pPr>
            <a:r>
              <a:rPr lang="en-US" sz="2400" dirty="0" smtClean="0"/>
              <a:t>or</a:t>
            </a:r>
          </a:p>
          <a:p>
            <a:pPr lvl="1"/>
            <a:r>
              <a:rPr lang="en-US" sz="2400" dirty="0"/>
              <a:t>W</a:t>
            </a:r>
            <a:r>
              <a:rPr lang="en-US" sz="2400" dirty="0" smtClean="0"/>
              <a:t>hy are females not getting diagnosed? </a:t>
            </a:r>
          </a:p>
          <a:p>
            <a:pPr lvl="1"/>
            <a:r>
              <a:rPr lang="en-US" sz="2400" dirty="0" smtClean="0"/>
              <a:t>How can we identify and help them?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4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720" y="1693627"/>
            <a:ext cx="5461001" cy="3092450"/>
            <a:chOff x="1800224" y="1863727"/>
            <a:chExt cx="5461001" cy="30924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323" t="2697" r="3078" b="1096"/>
            <a:stretch/>
          </p:blipFill>
          <p:spPr>
            <a:xfrm>
              <a:off x="1800224" y="1863727"/>
              <a:ext cx="5461001" cy="309245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828800" y="1891323"/>
              <a:ext cx="2159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351960"/>
            <a:ext cx="7967555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Female protective model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A</a:t>
            </a:r>
            <a:r>
              <a:rPr lang="en-US" sz="2700" dirty="0" smtClean="0"/>
              <a:t>lso </a:t>
            </a:r>
            <a:r>
              <a:rPr lang="en-US" sz="2700" dirty="0" smtClean="0"/>
              <a:t>known as multiple-threshold liability model</a:t>
            </a:r>
            <a:endParaRPr lang="en-US" sz="2700" dirty="0"/>
          </a:p>
        </p:txBody>
      </p:sp>
      <p:grpSp>
        <p:nvGrpSpPr>
          <p:cNvPr id="322" name="Group 321"/>
          <p:cNvGrpSpPr/>
          <p:nvPr/>
        </p:nvGrpSpPr>
        <p:grpSpPr>
          <a:xfrm>
            <a:off x="1100020" y="4808007"/>
            <a:ext cx="4442153" cy="790116"/>
            <a:chOff x="2288524" y="4773054"/>
            <a:chExt cx="4442153" cy="790116"/>
          </a:xfrm>
        </p:grpSpPr>
        <p:grpSp>
          <p:nvGrpSpPr>
            <p:cNvPr id="153" name="Group 152"/>
            <p:cNvGrpSpPr/>
            <p:nvPr/>
          </p:nvGrpSpPr>
          <p:grpSpPr>
            <a:xfrm>
              <a:off x="5979625" y="4893410"/>
              <a:ext cx="751052" cy="665548"/>
              <a:chOff x="5680906" y="4893410"/>
              <a:chExt cx="751052" cy="665548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5969807" y="5102652"/>
                <a:ext cx="448325" cy="456306"/>
                <a:chOff x="2630796" y="3649607"/>
                <a:chExt cx="1517223" cy="1544215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2630796" y="41845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2902943" y="3903763"/>
                  <a:ext cx="772333" cy="313023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H="1" flipV="1">
                  <a:off x="2907379" y="41845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H="1" flipV="1">
                  <a:off x="3456521" y="3979807"/>
                  <a:ext cx="40922" cy="50464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 flipV="1">
                  <a:off x="3488759" y="4462961"/>
                  <a:ext cx="218752" cy="313032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Oval 120"/>
                <p:cNvSpPr/>
                <p:nvPr/>
              </p:nvSpPr>
              <p:spPr>
                <a:xfrm>
                  <a:off x="3666058" y="3649607"/>
                  <a:ext cx="481961" cy="481956"/>
                </a:xfrm>
                <a:prstGeom prst="ellipse">
                  <a:avLst/>
                </a:prstGeom>
                <a:noFill/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 rot="6073481">
                <a:off x="6255520" y="5165084"/>
                <a:ext cx="254971" cy="97904"/>
                <a:chOff x="3020775" y="2639282"/>
                <a:chExt cx="661064" cy="253836"/>
              </a:xfrm>
            </p:grpSpPr>
            <p:sp>
              <p:nvSpPr>
                <p:cNvPr id="151" name="Oval 150"/>
                <p:cNvSpPr/>
                <p:nvPr/>
              </p:nvSpPr>
              <p:spPr>
                <a:xfrm>
                  <a:off x="3020775" y="2639282"/>
                  <a:ext cx="493300" cy="2538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3324857" y="2787650"/>
                  <a:ext cx="356982" cy="7008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5" name="Picture 114" descr="backpack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53054">
                <a:off x="5801274" y="4773042"/>
                <a:ext cx="505302" cy="746038"/>
              </a:xfrm>
              <a:prstGeom prst="rect">
                <a:avLst/>
              </a:prstGeom>
            </p:spPr>
          </p:pic>
        </p:grpSp>
        <p:grpSp>
          <p:nvGrpSpPr>
            <p:cNvPr id="314" name="Group 313"/>
            <p:cNvGrpSpPr/>
            <p:nvPr/>
          </p:nvGrpSpPr>
          <p:grpSpPr>
            <a:xfrm>
              <a:off x="2288524" y="4773054"/>
              <a:ext cx="354506" cy="768163"/>
              <a:chOff x="2288524" y="4773054"/>
              <a:chExt cx="354506" cy="76816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288524" y="4802336"/>
                <a:ext cx="261001" cy="738881"/>
                <a:chOff x="2337297" y="6020392"/>
                <a:chExt cx="261001" cy="738881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337297" y="6020392"/>
                  <a:ext cx="261001" cy="738881"/>
                  <a:chOff x="2630796" y="2693302"/>
                  <a:chExt cx="883279" cy="2500520"/>
                </a:xfrm>
              </p:grpSpPr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2630796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 flipV="1">
                    <a:off x="2902947" y="317526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 flipH="1" flipV="1">
                    <a:off x="2907379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H="1" flipV="1">
                    <a:off x="3134175" y="3410333"/>
                    <a:ext cx="40923" cy="50464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 flipV="1">
                    <a:off x="3134175" y="3914974"/>
                    <a:ext cx="358437" cy="16751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Oval 53"/>
                  <p:cNvSpPr/>
                  <p:nvPr/>
                </p:nvSpPr>
                <p:spPr>
                  <a:xfrm>
                    <a:off x="3032115" y="2693302"/>
                    <a:ext cx="481960" cy="481960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5" name="Picture 54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8141" y="6214627"/>
                  <a:ext cx="99967" cy="169844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Group 131"/>
              <p:cNvGrpSpPr/>
              <p:nvPr/>
            </p:nvGrpSpPr>
            <p:grpSpPr>
              <a:xfrm>
                <a:off x="2388059" y="4773054"/>
                <a:ext cx="254971" cy="97904"/>
                <a:chOff x="3020775" y="2639282"/>
                <a:chExt cx="661064" cy="253836"/>
              </a:xfrm>
            </p:grpSpPr>
            <p:sp>
              <p:nvSpPr>
                <p:cNvPr id="133" name="Oval 132"/>
                <p:cNvSpPr/>
                <p:nvPr/>
              </p:nvSpPr>
              <p:spPr>
                <a:xfrm>
                  <a:off x="3020775" y="2639282"/>
                  <a:ext cx="493300" cy="2538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3324857" y="2787650"/>
                  <a:ext cx="356982" cy="7008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5" name="Group 314"/>
            <p:cNvGrpSpPr/>
            <p:nvPr/>
          </p:nvGrpSpPr>
          <p:grpSpPr>
            <a:xfrm>
              <a:off x="2981212" y="4808360"/>
              <a:ext cx="379540" cy="732857"/>
              <a:chOff x="2981212" y="4808360"/>
              <a:chExt cx="379540" cy="732857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2981212" y="4827736"/>
                <a:ext cx="289576" cy="713481"/>
                <a:chOff x="2337297" y="6045792"/>
                <a:chExt cx="289576" cy="713481"/>
              </a:xfrm>
            </p:grpSpPr>
            <p:grpSp>
              <p:nvGrpSpPr>
                <p:cNvPr id="65" name="Group 64"/>
                <p:cNvGrpSpPr/>
                <p:nvPr/>
              </p:nvGrpSpPr>
              <p:grpSpPr>
                <a:xfrm>
                  <a:off x="2337297" y="6045792"/>
                  <a:ext cx="289576" cy="713481"/>
                  <a:chOff x="2630796" y="2779262"/>
                  <a:chExt cx="979984" cy="2414560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2630796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endCxn id="72" idx="3"/>
                  </p:cNvCxnSpPr>
                  <p:nvPr/>
                </p:nvCxnSpPr>
                <p:spPr>
                  <a:xfrm flipV="1">
                    <a:off x="2902947" y="3190642"/>
                    <a:ext cx="296453" cy="99390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flipH="1" flipV="1">
                    <a:off x="2907379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H="1" flipV="1">
                    <a:off x="3134175" y="3410333"/>
                    <a:ext cx="40923" cy="50464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flipH="1" flipV="1">
                    <a:off x="3134175" y="3914974"/>
                    <a:ext cx="358437" cy="16751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Oval 71"/>
                  <p:cNvSpPr/>
                  <p:nvPr/>
                </p:nvSpPr>
                <p:spPr>
                  <a:xfrm>
                    <a:off x="3128819" y="2779262"/>
                    <a:ext cx="481961" cy="481960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6" name="Picture 65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91696">
                  <a:off x="2339082" y="6202947"/>
                  <a:ext cx="139613" cy="237203"/>
                </a:xfrm>
                <a:prstGeom prst="rect">
                  <a:avLst/>
                </a:prstGeom>
              </p:spPr>
            </p:pic>
          </p:grpSp>
          <p:grpSp>
            <p:nvGrpSpPr>
              <p:cNvPr id="135" name="Group 134"/>
              <p:cNvGrpSpPr/>
              <p:nvPr/>
            </p:nvGrpSpPr>
            <p:grpSpPr>
              <a:xfrm rot="225753">
                <a:off x="3105781" y="4808360"/>
                <a:ext cx="254971" cy="97904"/>
                <a:chOff x="3020775" y="2639282"/>
                <a:chExt cx="661064" cy="253836"/>
              </a:xfrm>
            </p:grpSpPr>
            <p:sp>
              <p:nvSpPr>
                <p:cNvPr id="136" name="Oval 135"/>
                <p:cNvSpPr/>
                <p:nvPr/>
              </p:nvSpPr>
              <p:spPr>
                <a:xfrm>
                  <a:off x="3020775" y="2639282"/>
                  <a:ext cx="493300" cy="2538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3324857" y="2787650"/>
                  <a:ext cx="356982" cy="7008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6" name="Group 315"/>
            <p:cNvGrpSpPr/>
            <p:nvPr/>
          </p:nvGrpSpPr>
          <p:grpSpPr>
            <a:xfrm>
              <a:off x="3646807" y="4839865"/>
              <a:ext cx="515112" cy="707337"/>
              <a:chOff x="3646807" y="4839865"/>
              <a:chExt cx="515112" cy="707337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3646807" y="4840071"/>
                <a:ext cx="396417" cy="707131"/>
                <a:chOff x="2274908" y="6052142"/>
                <a:chExt cx="396417" cy="707131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337300" y="6052142"/>
                  <a:ext cx="334025" cy="707131"/>
                  <a:chOff x="2630796" y="2800752"/>
                  <a:chExt cx="1130408" cy="2393070"/>
                </a:xfrm>
              </p:grpSpPr>
              <p:cxnSp>
                <p:nvCxnSpPr>
                  <p:cNvPr id="85" name="Straight Connector 84"/>
                  <p:cNvCxnSpPr/>
                  <p:nvPr/>
                </p:nvCxnSpPr>
                <p:spPr>
                  <a:xfrm flipV="1">
                    <a:off x="2630796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 flipV="1">
                    <a:off x="2902943" y="3155010"/>
                    <a:ext cx="463713" cy="106177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H="1" flipV="1">
                    <a:off x="2907379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flipH="1" flipV="1">
                    <a:off x="3230879" y="3517782"/>
                    <a:ext cx="40922" cy="50464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H="1" flipV="1">
                    <a:off x="3230879" y="4022423"/>
                    <a:ext cx="358438" cy="16751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Oval 89"/>
                  <p:cNvSpPr/>
                  <p:nvPr/>
                </p:nvSpPr>
                <p:spPr>
                  <a:xfrm>
                    <a:off x="3279243" y="2800752"/>
                    <a:ext cx="481961" cy="481960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84" name="Picture 83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41705">
                  <a:off x="2274908" y="6181096"/>
                  <a:ext cx="216964" cy="320330"/>
                </a:xfrm>
                <a:prstGeom prst="rect">
                  <a:avLst/>
                </a:prstGeom>
              </p:spPr>
            </p:pic>
          </p:grpSp>
          <p:grpSp>
            <p:nvGrpSpPr>
              <p:cNvPr id="141" name="Group 140"/>
              <p:cNvGrpSpPr/>
              <p:nvPr/>
            </p:nvGrpSpPr>
            <p:grpSpPr>
              <a:xfrm rot="1673143">
                <a:off x="3906948" y="4839865"/>
                <a:ext cx="254971" cy="97904"/>
                <a:chOff x="3020775" y="2639282"/>
                <a:chExt cx="661064" cy="253836"/>
              </a:xfrm>
            </p:grpSpPr>
            <p:sp>
              <p:nvSpPr>
                <p:cNvPr id="142" name="Oval 141"/>
                <p:cNvSpPr/>
                <p:nvPr/>
              </p:nvSpPr>
              <p:spPr>
                <a:xfrm>
                  <a:off x="3020775" y="2639282"/>
                  <a:ext cx="493300" cy="2538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3324857" y="2787650"/>
                  <a:ext cx="356982" cy="7008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8" name="Group 317"/>
            <p:cNvGrpSpPr/>
            <p:nvPr/>
          </p:nvGrpSpPr>
          <p:grpSpPr>
            <a:xfrm>
              <a:off x="4478077" y="4892415"/>
              <a:ext cx="533417" cy="654787"/>
              <a:chOff x="4478077" y="4892415"/>
              <a:chExt cx="533417" cy="654787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4478077" y="4892415"/>
                <a:ext cx="424542" cy="654787"/>
                <a:chOff x="2281709" y="6104486"/>
                <a:chExt cx="424542" cy="654787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2337301" y="6109292"/>
                  <a:ext cx="368950" cy="649981"/>
                  <a:chOff x="2630796" y="2994162"/>
                  <a:chExt cx="1248602" cy="2199660"/>
                </a:xfrm>
              </p:grpSpPr>
              <p:cxnSp>
                <p:nvCxnSpPr>
                  <p:cNvPr id="94" name="Straight Connector 93"/>
                  <p:cNvCxnSpPr/>
                  <p:nvPr/>
                </p:nvCxnSpPr>
                <p:spPr>
                  <a:xfrm flipV="1">
                    <a:off x="2630796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flipV="1">
                    <a:off x="2902943" y="3390079"/>
                    <a:ext cx="525617" cy="826702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flipH="1" flipV="1">
                    <a:off x="2907379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flipH="1" flipV="1">
                    <a:off x="3284603" y="3657465"/>
                    <a:ext cx="40922" cy="50464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/>
                  <p:nvPr/>
                </p:nvCxnSpPr>
                <p:spPr>
                  <a:xfrm flipH="1" flipV="1">
                    <a:off x="3284603" y="4162106"/>
                    <a:ext cx="358438" cy="16751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Oval 98"/>
                  <p:cNvSpPr/>
                  <p:nvPr/>
                </p:nvSpPr>
                <p:spPr>
                  <a:xfrm>
                    <a:off x="3397437" y="2994162"/>
                    <a:ext cx="481961" cy="481960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93" name="Picture 92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04570">
                  <a:off x="2281709" y="6104486"/>
                  <a:ext cx="272017" cy="401611"/>
                </a:xfrm>
                <a:prstGeom prst="rect">
                  <a:avLst/>
                </a:prstGeom>
              </p:spPr>
            </p:pic>
          </p:grpSp>
          <p:grpSp>
            <p:nvGrpSpPr>
              <p:cNvPr id="144" name="Group 143"/>
              <p:cNvGrpSpPr/>
              <p:nvPr/>
            </p:nvGrpSpPr>
            <p:grpSpPr>
              <a:xfrm rot="2341178">
                <a:off x="4756523" y="4902479"/>
                <a:ext cx="254971" cy="97904"/>
                <a:chOff x="3020775" y="2639282"/>
                <a:chExt cx="661064" cy="253836"/>
              </a:xfrm>
            </p:grpSpPr>
            <p:sp>
              <p:nvSpPr>
                <p:cNvPr id="145" name="Oval 144"/>
                <p:cNvSpPr/>
                <p:nvPr/>
              </p:nvSpPr>
              <p:spPr>
                <a:xfrm>
                  <a:off x="3020775" y="2639282"/>
                  <a:ext cx="493300" cy="2538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3324857" y="2787650"/>
                  <a:ext cx="356982" cy="7008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0" name="Group 319"/>
            <p:cNvGrpSpPr/>
            <p:nvPr/>
          </p:nvGrpSpPr>
          <p:grpSpPr>
            <a:xfrm>
              <a:off x="5125605" y="4938256"/>
              <a:ext cx="639088" cy="624914"/>
              <a:chOff x="5125605" y="4938256"/>
              <a:chExt cx="639088" cy="624914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5125605" y="4938256"/>
                <a:ext cx="597832" cy="624914"/>
                <a:chOff x="2187795" y="6134359"/>
                <a:chExt cx="597832" cy="624914"/>
              </a:xfrm>
            </p:grpSpPr>
            <p:grpSp>
              <p:nvGrpSpPr>
                <p:cNvPr id="103" name="Group 102"/>
                <p:cNvGrpSpPr/>
                <p:nvPr/>
              </p:nvGrpSpPr>
              <p:grpSpPr>
                <a:xfrm>
                  <a:off x="2337302" y="6214067"/>
                  <a:ext cx="448325" cy="545206"/>
                  <a:chOff x="2630796" y="3348747"/>
                  <a:chExt cx="1517223" cy="1845075"/>
                </a:xfrm>
              </p:grpSpPr>
              <p:cxnSp>
                <p:nvCxnSpPr>
                  <p:cNvPr id="105" name="Straight Connector 104"/>
                  <p:cNvCxnSpPr/>
                  <p:nvPr/>
                </p:nvCxnSpPr>
                <p:spPr>
                  <a:xfrm flipV="1">
                    <a:off x="2630796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flipV="1">
                    <a:off x="2902944" y="3615019"/>
                    <a:ext cx="740098" cy="601763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flipH="1" flipV="1">
                    <a:off x="2907379" y="4184542"/>
                    <a:ext cx="272151" cy="100928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flipH="1" flipV="1">
                    <a:off x="3424287" y="3797146"/>
                    <a:ext cx="40922" cy="504640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flipH="1" flipV="1">
                    <a:off x="3456525" y="4280300"/>
                    <a:ext cx="218752" cy="313031"/>
                  </a:xfrm>
                  <a:prstGeom prst="line">
                    <a:avLst/>
                  </a:pr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Oval 109"/>
                  <p:cNvSpPr/>
                  <p:nvPr/>
                </p:nvSpPr>
                <p:spPr>
                  <a:xfrm>
                    <a:off x="3666058" y="3348747"/>
                    <a:ext cx="481961" cy="481958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04" name="Picture 103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2731">
                  <a:off x="2278495" y="6043659"/>
                  <a:ext cx="380758" cy="562158"/>
                </a:xfrm>
                <a:prstGeom prst="rect">
                  <a:avLst/>
                </a:prstGeom>
              </p:spPr>
            </p:pic>
          </p:grpSp>
          <p:grpSp>
            <p:nvGrpSpPr>
              <p:cNvPr id="147" name="Group 146"/>
              <p:cNvGrpSpPr/>
              <p:nvPr/>
            </p:nvGrpSpPr>
            <p:grpSpPr>
              <a:xfrm rot="3901041">
                <a:off x="5588255" y="5045953"/>
                <a:ext cx="254971" cy="97904"/>
                <a:chOff x="3020775" y="2639282"/>
                <a:chExt cx="661064" cy="253836"/>
              </a:xfrm>
            </p:grpSpPr>
            <p:sp>
              <p:nvSpPr>
                <p:cNvPr id="148" name="Oval 147"/>
                <p:cNvSpPr/>
                <p:nvPr/>
              </p:nvSpPr>
              <p:spPr>
                <a:xfrm>
                  <a:off x="3020775" y="2639282"/>
                  <a:ext cx="493300" cy="2538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3324857" y="2787650"/>
                  <a:ext cx="356982" cy="7008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23" name="Group 322"/>
          <p:cNvGrpSpPr/>
          <p:nvPr/>
        </p:nvGrpSpPr>
        <p:grpSpPr>
          <a:xfrm>
            <a:off x="770912" y="5681304"/>
            <a:ext cx="4950103" cy="799625"/>
            <a:chOff x="1959416" y="5646351"/>
            <a:chExt cx="4950103" cy="799625"/>
          </a:xfrm>
        </p:grpSpPr>
        <p:grpSp>
          <p:nvGrpSpPr>
            <p:cNvPr id="313" name="Group 312"/>
            <p:cNvGrpSpPr/>
            <p:nvPr/>
          </p:nvGrpSpPr>
          <p:grpSpPr>
            <a:xfrm>
              <a:off x="1959416" y="5652611"/>
              <a:ext cx="521419" cy="758500"/>
              <a:chOff x="1959416" y="5652611"/>
              <a:chExt cx="521419" cy="758500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2177901" y="5652611"/>
                <a:ext cx="302934" cy="756157"/>
                <a:chOff x="4233216" y="2833640"/>
                <a:chExt cx="1006599" cy="2512582"/>
              </a:xfrm>
            </p:grpSpPr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4356536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4628687" y="332766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H="1" flipV="1">
                  <a:off x="4633119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4497976" y="3562732"/>
                  <a:ext cx="292625" cy="541535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4233216" y="4067374"/>
                  <a:ext cx="308093" cy="167507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0" name="Group 159"/>
                <p:cNvGrpSpPr/>
                <p:nvPr/>
              </p:nvGrpSpPr>
              <p:grpSpPr>
                <a:xfrm>
                  <a:off x="4492179" y="2833640"/>
                  <a:ext cx="747636" cy="672513"/>
                  <a:chOff x="4492179" y="2833640"/>
                  <a:chExt cx="747636" cy="672513"/>
                </a:xfrm>
              </p:grpSpPr>
              <p:sp>
                <p:nvSpPr>
                  <p:cNvPr id="161" name="Oval 160"/>
                  <p:cNvSpPr/>
                  <p:nvPr/>
                </p:nvSpPr>
                <p:spPr>
                  <a:xfrm>
                    <a:off x="4757855" y="2845702"/>
                    <a:ext cx="481960" cy="481960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Oval 161"/>
                  <p:cNvSpPr/>
                  <p:nvPr/>
                </p:nvSpPr>
                <p:spPr>
                  <a:xfrm rot="18900000">
                    <a:off x="4687736" y="2833640"/>
                    <a:ext cx="493300" cy="336192"/>
                  </a:xfrm>
                  <a:prstGeom prst="ellipse">
                    <a:avLst/>
                  </a:prstGeom>
                  <a:solidFill>
                    <a:srgbClr val="800000"/>
                  </a:solidFill>
                  <a:ln w="12700" cmpd="sng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 rot="19835029">
                    <a:off x="4492179" y="3222767"/>
                    <a:ext cx="356982" cy="70089"/>
                  </a:xfrm>
                  <a:prstGeom prst="rect">
                    <a:avLst/>
                  </a:prstGeom>
                  <a:solidFill>
                    <a:srgbClr val="800000"/>
                  </a:solidFill>
                  <a:ln w="12700" cmpd="sng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 rot="18320961">
                    <a:off x="4541290" y="3292617"/>
                    <a:ext cx="356982" cy="70089"/>
                  </a:xfrm>
                  <a:prstGeom prst="rect">
                    <a:avLst/>
                  </a:prstGeom>
                  <a:solidFill>
                    <a:srgbClr val="800000"/>
                  </a:solidFill>
                  <a:ln w="12700" cmpd="sng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7" name="Group 166"/>
              <p:cNvGrpSpPr/>
              <p:nvPr/>
            </p:nvGrpSpPr>
            <p:grpSpPr>
              <a:xfrm rot="1800000">
                <a:off x="1959416" y="6235103"/>
                <a:ext cx="124374" cy="176008"/>
                <a:chOff x="655423" y="2769170"/>
                <a:chExt cx="2451638" cy="3561488"/>
              </a:xfrm>
            </p:grpSpPr>
            <p:sp>
              <p:nvSpPr>
                <p:cNvPr id="168" name="Oval 167"/>
                <p:cNvSpPr/>
                <p:nvPr/>
              </p:nvSpPr>
              <p:spPr>
                <a:xfrm>
                  <a:off x="2227554" y="5956450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803744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2732853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71" name="Picture 170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423" y="2769170"/>
                  <a:ext cx="2451638" cy="3380744"/>
                </a:xfrm>
                <a:prstGeom prst="rect">
                  <a:avLst/>
                </a:prstGeom>
              </p:spPr>
            </p:pic>
          </p:grpSp>
          <p:cxnSp>
            <p:nvCxnSpPr>
              <p:cNvPr id="182" name="Straight Connector 181"/>
              <p:cNvCxnSpPr/>
              <p:nvPr/>
            </p:nvCxnSpPr>
            <p:spPr>
              <a:xfrm flipV="1">
                <a:off x="2075314" y="6087012"/>
                <a:ext cx="124812" cy="205553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032930" y="6051802"/>
                <a:ext cx="124812" cy="205553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H="1" flipV="1">
                <a:off x="2141719" y="6049355"/>
                <a:ext cx="58407" cy="499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" name="Group 296"/>
            <p:cNvGrpSpPr/>
            <p:nvPr/>
          </p:nvGrpSpPr>
          <p:grpSpPr>
            <a:xfrm>
              <a:off x="2630930" y="5646351"/>
              <a:ext cx="555605" cy="777944"/>
              <a:chOff x="2424452" y="5646351"/>
              <a:chExt cx="555605" cy="777944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2677123" y="5646351"/>
                <a:ext cx="302934" cy="756157"/>
                <a:chOff x="4233216" y="2833640"/>
                <a:chExt cx="1006599" cy="2512582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 flipV="1">
                  <a:off x="4356536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4628687" y="332766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 flipV="1">
                  <a:off x="4633119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V="1">
                  <a:off x="4497976" y="3562732"/>
                  <a:ext cx="292625" cy="541535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4233216" y="4067374"/>
                  <a:ext cx="308093" cy="167507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5" name="Group 194"/>
                <p:cNvGrpSpPr/>
                <p:nvPr/>
              </p:nvGrpSpPr>
              <p:grpSpPr>
                <a:xfrm>
                  <a:off x="4492179" y="2833640"/>
                  <a:ext cx="747636" cy="672513"/>
                  <a:chOff x="4492179" y="2833640"/>
                  <a:chExt cx="747636" cy="672513"/>
                </a:xfrm>
              </p:grpSpPr>
              <p:sp>
                <p:nvSpPr>
                  <p:cNvPr id="196" name="Oval 195"/>
                  <p:cNvSpPr/>
                  <p:nvPr/>
                </p:nvSpPr>
                <p:spPr>
                  <a:xfrm>
                    <a:off x="4757855" y="2845702"/>
                    <a:ext cx="481960" cy="481960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Oval 196"/>
                  <p:cNvSpPr/>
                  <p:nvPr/>
                </p:nvSpPr>
                <p:spPr>
                  <a:xfrm rot="18900000">
                    <a:off x="4687736" y="2833640"/>
                    <a:ext cx="493300" cy="336192"/>
                  </a:xfrm>
                  <a:prstGeom prst="ellipse">
                    <a:avLst/>
                  </a:prstGeom>
                  <a:solidFill>
                    <a:srgbClr val="800000"/>
                  </a:solidFill>
                  <a:ln w="12700" cmpd="sng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 rot="19835029">
                    <a:off x="4492179" y="3222767"/>
                    <a:ext cx="356982" cy="70089"/>
                  </a:xfrm>
                  <a:prstGeom prst="rect">
                    <a:avLst/>
                  </a:prstGeom>
                  <a:solidFill>
                    <a:srgbClr val="800000"/>
                  </a:solidFill>
                  <a:ln w="12700" cmpd="sng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Rectangle 198"/>
                  <p:cNvSpPr/>
                  <p:nvPr/>
                </p:nvSpPr>
                <p:spPr>
                  <a:xfrm rot="18320961">
                    <a:off x="4541290" y="3292617"/>
                    <a:ext cx="356982" cy="70089"/>
                  </a:xfrm>
                  <a:prstGeom prst="rect">
                    <a:avLst/>
                  </a:prstGeom>
                  <a:solidFill>
                    <a:srgbClr val="800000"/>
                  </a:solidFill>
                  <a:ln w="12700" cmpd="sng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 rot="1800000">
                <a:off x="2424452" y="6201310"/>
                <a:ext cx="157570" cy="222985"/>
                <a:chOff x="655423" y="2769170"/>
                <a:chExt cx="2451638" cy="3561488"/>
              </a:xfrm>
            </p:grpSpPr>
            <p:sp>
              <p:nvSpPr>
                <p:cNvPr id="201" name="Oval 200"/>
                <p:cNvSpPr/>
                <p:nvPr/>
              </p:nvSpPr>
              <p:spPr>
                <a:xfrm>
                  <a:off x="2227554" y="5956450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Oval 201"/>
                <p:cNvSpPr/>
                <p:nvPr/>
              </p:nvSpPr>
              <p:spPr>
                <a:xfrm>
                  <a:off x="803744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2732853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4" name="Picture 203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423" y="2769170"/>
                  <a:ext cx="2451638" cy="3380744"/>
                </a:xfrm>
                <a:prstGeom prst="rect">
                  <a:avLst/>
                </a:prstGeom>
              </p:spPr>
            </p:pic>
          </p:grpSp>
          <p:cxnSp>
            <p:nvCxnSpPr>
              <p:cNvPr id="205" name="Straight Connector 204"/>
              <p:cNvCxnSpPr/>
              <p:nvPr/>
            </p:nvCxnSpPr>
            <p:spPr>
              <a:xfrm flipV="1">
                <a:off x="2588376" y="6099269"/>
                <a:ext cx="124812" cy="180362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528279" y="6051802"/>
                <a:ext cx="124812" cy="180362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H="1" flipV="1">
                <a:off x="2637224" y="6040784"/>
                <a:ext cx="88664" cy="75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8" name="Group 297"/>
            <p:cNvGrpSpPr/>
            <p:nvPr/>
          </p:nvGrpSpPr>
          <p:grpSpPr>
            <a:xfrm>
              <a:off x="5966451" y="5848164"/>
              <a:ext cx="943068" cy="582858"/>
              <a:chOff x="5803323" y="5848164"/>
              <a:chExt cx="943068" cy="582858"/>
            </a:xfrm>
          </p:grpSpPr>
          <p:grpSp>
            <p:nvGrpSpPr>
              <p:cNvPr id="258" name="Group 257"/>
              <p:cNvGrpSpPr/>
              <p:nvPr/>
            </p:nvGrpSpPr>
            <p:grpSpPr>
              <a:xfrm>
                <a:off x="6196170" y="5921571"/>
                <a:ext cx="544323" cy="509451"/>
                <a:chOff x="4249923" y="3653403"/>
                <a:chExt cx="1808694" cy="169281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 flipV="1">
                  <a:off x="4356536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 flipV="1">
                  <a:off x="4628686" y="3972627"/>
                  <a:ext cx="1016979" cy="364318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flipH="1" flipV="1">
                  <a:off x="4633119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 flipV="1">
                  <a:off x="4249923" y="4049527"/>
                  <a:ext cx="1081489" cy="81077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3" name="Oval 262"/>
                <p:cNvSpPr/>
                <p:nvPr/>
              </p:nvSpPr>
              <p:spPr>
                <a:xfrm rot="759991">
                  <a:off x="5576657" y="3653403"/>
                  <a:ext cx="481960" cy="481957"/>
                </a:xfrm>
                <a:prstGeom prst="ellipse">
                  <a:avLst/>
                </a:prstGeom>
                <a:noFill/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6" name="Picture 26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438837">
                <a:off x="6517791" y="5835464"/>
                <a:ext cx="215900" cy="241300"/>
              </a:xfrm>
              <a:prstGeom prst="rect">
                <a:avLst/>
              </a:prstGeom>
            </p:spPr>
          </p:pic>
          <p:grpSp>
            <p:nvGrpSpPr>
              <p:cNvPr id="292" name="Group 291"/>
              <p:cNvGrpSpPr/>
              <p:nvPr/>
            </p:nvGrpSpPr>
            <p:grpSpPr>
              <a:xfrm rot="3392816">
                <a:off x="5907829" y="5788709"/>
                <a:ext cx="503462" cy="712474"/>
                <a:chOff x="655423" y="2769170"/>
                <a:chExt cx="2451638" cy="3561488"/>
              </a:xfrm>
            </p:grpSpPr>
            <p:sp>
              <p:nvSpPr>
                <p:cNvPr id="293" name="Oval 292"/>
                <p:cNvSpPr/>
                <p:nvPr/>
              </p:nvSpPr>
              <p:spPr>
                <a:xfrm>
                  <a:off x="2227554" y="5956450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Oval 293"/>
                <p:cNvSpPr/>
                <p:nvPr/>
              </p:nvSpPr>
              <p:spPr>
                <a:xfrm>
                  <a:off x="803744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Oval 294"/>
                <p:cNvSpPr/>
                <p:nvPr/>
              </p:nvSpPr>
              <p:spPr>
                <a:xfrm>
                  <a:off x="2732853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96" name="Picture 295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423" y="2769170"/>
                  <a:ext cx="2451638" cy="338074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17" name="Group 316"/>
            <p:cNvGrpSpPr/>
            <p:nvPr/>
          </p:nvGrpSpPr>
          <p:grpSpPr>
            <a:xfrm>
              <a:off x="3300168" y="5671111"/>
              <a:ext cx="659313" cy="767420"/>
              <a:chOff x="3300168" y="5671111"/>
              <a:chExt cx="659313" cy="767420"/>
            </a:xfrm>
          </p:grpSpPr>
          <p:grpSp>
            <p:nvGrpSpPr>
              <p:cNvPr id="228" name="Group 227"/>
              <p:cNvGrpSpPr/>
              <p:nvPr/>
            </p:nvGrpSpPr>
            <p:grpSpPr>
              <a:xfrm>
                <a:off x="3560988" y="5728763"/>
                <a:ext cx="398493" cy="680005"/>
                <a:chOff x="4148859" y="3086681"/>
                <a:chExt cx="1324125" cy="2259541"/>
              </a:xfrm>
            </p:grpSpPr>
            <p:cxnSp>
              <p:nvCxnSpPr>
                <p:cNvPr id="229" name="Straight Connector 228"/>
                <p:cNvCxnSpPr/>
                <p:nvPr/>
              </p:nvCxnSpPr>
              <p:spPr>
                <a:xfrm flipV="1">
                  <a:off x="4356536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 flipV="1">
                  <a:off x="4628686" y="3562733"/>
                  <a:ext cx="434862" cy="774213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 flipH="1" flipV="1">
                  <a:off x="4633119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 flipV="1">
                  <a:off x="4356536" y="3731403"/>
                  <a:ext cx="587510" cy="345315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/>
              </p:nvCxnSpPr>
              <p:spPr>
                <a:xfrm flipV="1">
                  <a:off x="4148859" y="4038206"/>
                  <a:ext cx="264760" cy="167511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4" name="Oval 233"/>
                <p:cNvSpPr/>
                <p:nvPr/>
              </p:nvSpPr>
              <p:spPr>
                <a:xfrm rot="759991">
                  <a:off x="4991024" y="3086681"/>
                  <a:ext cx="481960" cy="481957"/>
                </a:xfrm>
                <a:prstGeom prst="ellipse">
                  <a:avLst/>
                </a:prstGeom>
                <a:noFill/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438340">
                <a:off x="3724471" y="5671111"/>
                <a:ext cx="215900" cy="241300"/>
              </a:xfrm>
              <a:prstGeom prst="rect">
                <a:avLst/>
              </a:prstGeom>
            </p:spPr>
          </p:pic>
          <p:grpSp>
            <p:nvGrpSpPr>
              <p:cNvPr id="275" name="Group 274"/>
              <p:cNvGrpSpPr/>
              <p:nvPr/>
            </p:nvGrpSpPr>
            <p:grpSpPr>
              <a:xfrm rot="1800000">
                <a:off x="3300168" y="6095039"/>
                <a:ext cx="242725" cy="343492"/>
                <a:chOff x="655423" y="2769170"/>
                <a:chExt cx="2451638" cy="3561488"/>
              </a:xfrm>
            </p:grpSpPr>
            <p:sp>
              <p:nvSpPr>
                <p:cNvPr id="276" name="Oval 275"/>
                <p:cNvSpPr/>
                <p:nvPr/>
              </p:nvSpPr>
              <p:spPr>
                <a:xfrm>
                  <a:off x="2227554" y="5956450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Oval 276"/>
                <p:cNvSpPr/>
                <p:nvPr/>
              </p:nvSpPr>
              <p:spPr>
                <a:xfrm>
                  <a:off x="803744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Oval 277"/>
                <p:cNvSpPr/>
                <p:nvPr/>
              </p:nvSpPr>
              <p:spPr>
                <a:xfrm>
                  <a:off x="2732853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79" name="Picture 278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423" y="2769170"/>
                  <a:ext cx="2451638" cy="3380744"/>
                </a:xfrm>
                <a:prstGeom prst="rect">
                  <a:avLst/>
                </a:prstGeom>
              </p:spPr>
            </p:pic>
          </p:grpSp>
          <p:cxnSp>
            <p:nvCxnSpPr>
              <p:cNvPr id="299" name="Straight Connector 298"/>
              <p:cNvCxnSpPr/>
              <p:nvPr/>
            </p:nvCxnSpPr>
            <p:spPr>
              <a:xfrm flipV="1">
                <a:off x="3515855" y="6087012"/>
                <a:ext cx="75135" cy="12308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V="1">
                <a:off x="3456128" y="6029888"/>
                <a:ext cx="75135" cy="12308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H="1" flipV="1">
                <a:off x="3515855" y="6027820"/>
                <a:ext cx="88664" cy="754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9" name="Group 318"/>
            <p:cNvGrpSpPr/>
            <p:nvPr/>
          </p:nvGrpSpPr>
          <p:grpSpPr>
            <a:xfrm>
              <a:off x="4084098" y="5701535"/>
              <a:ext cx="781254" cy="744441"/>
              <a:chOff x="4084098" y="5701535"/>
              <a:chExt cx="781254" cy="744441"/>
            </a:xfrm>
          </p:grpSpPr>
          <p:grpSp>
            <p:nvGrpSpPr>
              <p:cNvPr id="239" name="Group 238"/>
              <p:cNvGrpSpPr/>
              <p:nvPr/>
            </p:nvGrpSpPr>
            <p:grpSpPr>
              <a:xfrm>
                <a:off x="4430173" y="5763863"/>
                <a:ext cx="435179" cy="651330"/>
                <a:chOff x="4207723" y="3181963"/>
                <a:chExt cx="1446026" cy="2164259"/>
              </a:xfrm>
            </p:grpSpPr>
            <p:cxnSp>
              <p:nvCxnSpPr>
                <p:cNvPr id="240" name="Straight Connector 239"/>
                <p:cNvCxnSpPr/>
                <p:nvPr/>
              </p:nvCxnSpPr>
              <p:spPr>
                <a:xfrm flipV="1">
                  <a:off x="4356536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V="1">
                  <a:off x="4628686" y="3562733"/>
                  <a:ext cx="566350" cy="774213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 flipH="1" flipV="1">
                  <a:off x="4633119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V="1">
                  <a:off x="4207723" y="3731403"/>
                  <a:ext cx="852373" cy="452965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5" name="Oval 244"/>
                <p:cNvSpPr/>
                <p:nvPr/>
              </p:nvSpPr>
              <p:spPr>
                <a:xfrm rot="759991">
                  <a:off x="5171789" y="3181963"/>
                  <a:ext cx="481960" cy="481957"/>
                </a:xfrm>
                <a:prstGeom prst="ellipse">
                  <a:avLst/>
                </a:prstGeom>
                <a:noFill/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48" name="Picture 24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856215">
                <a:off x="4630233" y="5701535"/>
                <a:ext cx="215900" cy="241300"/>
              </a:xfrm>
              <a:prstGeom prst="rect">
                <a:avLst/>
              </a:prstGeom>
            </p:spPr>
          </p:pic>
          <p:grpSp>
            <p:nvGrpSpPr>
              <p:cNvPr id="280" name="Group 279"/>
              <p:cNvGrpSpPr/>
              <p:nvPr/>
            </p:nvGrpSpPr>
            <p:grpSpPr>
              <a:xfrm rot="2455363">
                <a:off x="4084098" y="6018351"/>
                <a:ext cx="302177" cy="427625"/>
                <a:chOff x="655423" y="2769170"/>
                <a:chExt cx="2451638" cy="3561488"/>
              </a:xfrm>
            </p:grpSpPr>
            <p:sp>
              <p:nvSpPr>
                <p:cNvPr id="281" name="Oval 280"/>
                <p:cNvSpPr/>
                <p:nvPr/>
              </p:nvSpPr>
              <p:spPr>
                <a:xfrm>
                  <a:off x="2227554" y="5956450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Oval 281"/>
                <p:cNvSpPr/>
                <p:nvPr/>
              </p:nvSpPr>
              <p:spPr>
                <a:xfrm>
                  <a:off x="803744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2732853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4" name="Picture 283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423" y="2769170"/>
                  <a:ext cx="2451638" cy="3380744"/>
                </a:xfrm>
                <a:prstGeom prst="rect">
                  <a:avLst/>
                </a:prstGeom>
              </p:spPr>
            </p:pic>
          </p:grpSp>
          <p:cxnSp>
            <p:nvCxnSpPr>
              <p:cNvPr id="303" name="Straight Connector 302"/>
              <p:cNvCxnSpPr/>
              <p:nvPr/>
            </p:nvCxnSpPr>
            <p:spPr>
              <a:xfrm flipV="1">
                <a:off x="4355038" y="6098767"/>
                <a:ext cx="119920" cy="85833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4295078" y="6012934"/>
                <a:ext cx="119920" cy="85833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 flipH="1" flipV="1">
                <a:off x="4400741" y="6002572"/>
                <a:ext cx="74217" cy="10245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1" name="Group 320"/>
            <p:cNvGrpSpPr/>
            <p:nvPr/>
          </p:nvGrpSpPr>
          <p:grpSpPr>
            <a:xfrm>
              <a:off x="4901707" y="5721470"/>
              <a:ext cx="1058188" cy="693723"/>
              <a:chOff x="4901707" y="5721470"/>
              <a:chExt cx="1058188" cy="693723"/>
            </a:xfrm>
          </p:grpSpPr>
          <p:grpSp>
            <p:nvGrpSpPr>
              <p:cNvPr id="249" name="Group 248"/>
              <p:cNvGrpSpPr/>
              <p:nvPr/>
            </p:nvGrpSpPr>
            <p:grpSpPr>
              <a:xfrm>
                <a:off x="5495802" y="5793249"/>
                <a:ext cx="464093" cy="621944"/>
                <a:chOff x="4249923" y="3279608"/>
                <a:chExt cx="1542103" cy="2066614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 flipV="1">
                  <a:off x="4356536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V="1">
                  <a:off x="4628686" y="3594266"/>
                  <a:ext cx="694880" cy="742679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H="1" flipV="1">
                  <a:off x="4633119" y="4336942"/>
                  <a:ext cx="272151" cy="100928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/>
              </p:nvCxnSpPr>
              <p:spPr>
                <a:xfrm flipV="1">
                  <a:off x="4249923" y="3794706"/>
                  <a:ext cx="852373" cy="335898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4" name="Oval 253"/>
                <p:cNvSpPr/>
                <p:nvPr/>
              </p:nvSpPr>
              <p:spPr>
                <a:xfrm rot="759991">
                  <a:off x="5310066" y="3279608"/>
                  <a:ext cx="481960" cy="481957"/>
                </a:xfrm>
                <a:prstGeom prst="ellipse">
                  <a:avLst/>
                </a:prstGeom>
                <a:noFill/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57" name="Picture 25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85846">
                <a:off x="5728619" y="5721470"/>
                <a:ext cx="215900" cy="241300"/>
              </a:xfrm>
              <a:prstGeom prst="rect">
                <a:avLst/>
              </a:prstGeom>
            </p:spPr>
          </p:pic>
          <p:grpSp>
            <p:nvGrpSpPr>
              <p:cNvPr id="287" name="Group 286"/>
              <p:cNvGrpSpPr/>
              <p:nvPr/>
            </p:nvGrpSpPr>
            <p:grpSpPr>
              <a:xfrm rot="3392816">
                <a:off x="4989844" y="5879079"/>
                <a:ext cx="424607" cy="600882"/>
                <a:chOff x="655423" y="2769170"/>
                <a:chExt cx="2451638" cy="3561488"/>
              </a:xfrm>
            </p:grpSpPr>
            <p:sp>
              <p:nvSpPr>
                <p:cNvPr id="288" name="Oval 287"/>
                <p:cNvSpPr/>
                <p:nvPr/>
              </p:nvSpPr>
              <p:spPr>
                <a:xfrm>
                  <a:off x="2227554" y="5956450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803744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>
                  <a:off x="2732853" y="5616946"/>
                  <a:ext cx="374208" cy="3742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91" name="Picture 290" descr="backpack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423" y="2769170"/>
                  <a:ext cx="2451638" cy="3380744"/>
                </a:xfrm>
                <a:prstGeom prst="rect">
                  <a:avLst/>
                </a:prstGeom>
              </p:spPr>
            </p:pic>
          </p:grpSp>
          <p:cxnSp>
            <p:nvCxnSpPr>
              <p:cNvPr id="308" name="Straight Connector 307"/>
              <p:cNvCxnSpPr/>
              <p:nvPr/>
            </p:nvCxnSpPr>
            <p:spPr>
              <a:xfrm flipV="1">
                <a:off x="5402403" y="6100337"/>
                <a:ext cx="142348" cy="51793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V="1">
                <a:off x="5351230" y="5971638"/>
                <a:ext cx="142348" cy="51793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 flipV="1">
                <a:off x="5481999" y="5963895"/>
                <a:ext cx="62752" cy="141133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Rectangle 325"/>
          <p:cNvSpPr/>
          <p:nvPr/>
        </p:nvSpPr>
        <p:spPr>
          <a:xfrm>
            <a:off x="792696" y="1815368"/>
            <a:ext cx="2159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1" name="Group 340"/>
          <p:cNvGrpSpPr/>
          <p:nvPr/>
        </p:nvGrpSpPr>
        <p:grpSpPr>
          <a:xfrm>
            <a:off x="3538798" y="1275170"/>
            <a:ext cx="5276404" cy="3012361"/>
            <a:chOff x="3538798" y="1275170"/>
            <a:chExt cx="5276404" cy="3012361"/>
          </a:xfrm>
        </p:grpSpPr>
        <p:pic>
          <p:nvPicPr>
            <p:cNvPr id="327" name="Picture 3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8798" y="1815369"/>
              <a:ext cx="5276404" cy="2472162"/>
            </a:xfrm>
            <a:prstGeom prst="rect">
              <a:avLst/>
            </a:prstGeom>
            <a:ln w="19050" cmpd="sng">
              <a:noFill/>
            </a:ln>
          </p:spPr>
        </p:pic>
        <p:pic>
          <p:nvPicPr>
            <p:cNvPr id="330" name="Picture 329" descr="Male_symbol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368" y="1275170"/>
              <a:ext cx="698748" cy="674653"/>
            </a:xfrm>
            <a:prstGeom prst="rect">
              <a:avLst/>
            </a:prstGeom>
          </p:spPr>
        </p:pic>
        <p:pic>
          <p:nvPicPr>
            <p:cNvPr id="331" name="Picture 330" descr="Female_symbol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137" y="1432186"/>
              <a:ext cx="422823" cy="766366"/>
            </a:xfrm>
            <a:prstGeom prst="rect">
              <a:avLst/>
            </a:prstGeom>
          </p:spPr>
        </p:pic>
      </p:grpSp>
      <p:sp>
        <p:nvSpPr>
          <p:cNvPr id="336" name="TextBox 335"/>
          <p:cNvSpPr txBox="1"/>
          <p:nvPr/>
        </p:nvSpPr>
        <p:spPr>
          <a:xfrm>
            <a:off x="6096960" y="4972691"/>
            <a:ext cx="2956736" cy="1785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Prediction: </a:t>
            </a:r>
          </a:p>
          <a:p>
            <a:r>
              <a:rPr lang="en-US" sz="2200" b="1" dirty="0" smtClean="0"/>
              <a:t>Autistic females carry greater genetic liability than autistic males, on average</a:t>
            </a:r>
            <a:endParaRPr lang="en-US" sz="2200" b="1" dirty="0"/>
          </a:p>
        </p:txBody>
      </p:sp>
      <p:cxnSp>
        <p:nvCxnSpPr>
          <p:cNvPr id="333" name="Straight Arrow Connector 332"/>
          <p:cNvCxnSpPr/>
          <p:nvPr/>
        </p:nvCxnSpPr>
        <p:spPr>
          <a:xfrm>
            <a:off x="6062004" y="4493457"/>
            <a:ext cx="591356" cy="49293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/>
          <p:nvPr/>
        </p:nvCxnSpPr>
        <p:spPr>
          <a:xfrm>
            <a:off x="5528347" y="4764655"/>
            <a:ext cx="775449" cy="22173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9" name="Left Brace 328"/>
          <p:cNvSpPr/>
          <p:nvPr/>
        </p:nvSpPr>
        <p:spPr>
          <a:xfrm rot="16200000">
            <a:off x="5880283" y="3784311"/>
            <a:ext cx="349564" cy="882311"/>
          </a:xfrm>
          <a:prstGeom prst="leftBrac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Left Brace 327"/>
          <p:cNvSpPr/>
          <p:nvPr/>
        </p:nvSpPr>
        <p:spPr>
          <a:xfrm rot="16200000">
            <a:off x="5191387" y="3384836"/>
            <a:ext cx="621345" cy="1953042"/>
          </a:xfrm>
          <a:prstGeom prst="leftBrace">
            <a:avLst>
              <a:gd name="adj1" fmla="val 19585"/>
              <a:gd name="adj2" fmla="val 50000"/>
            </a:avLst>
          </a:prstGeom>
          <a:ln w="7620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7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/>
      <p:bldP spid="329" grpId="0" animBg="1"/>
      <p:bldP spid="3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27897" y="2025126"/>
            <a:ext cx="5188044" cy="4127333"/>
            <a:chOff x="4307233" y="3342880"/>
            <a:chExt cx="4452219" cy="3541950"/>
          </a:xfrm>
        </p:grpSpPr>
        <p:grpSp>
          <p:nvGrpSpPr>
            <p:cNvPr id="6" name="Group 5"/>
            <p:cNvGrpSpPr/>
            <p:nvPr/>
          </p:nvGrpSpPr>
          <p:grpSpPr>
            <a:xfrm>
              <a:off x="4492998" y="3407391"/>
              <a:ext cx="4266454" cy="3477439"/>
              <a:chOff x="1871134" y="3401243"/>
              <a:chExt cx="4266454" cy="3477439"/>
            </a:xfrm>
          </p:grpSpPr>
          <p:pic>
            <p:nvPicPr>
              <p:cNvPr id="12" name="Picture 11" descr="Robinson_PNAS_Figure.tif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99" t="16309" b="25785"/>
              <a:stretch/>
            </p:blipFill>
            <p:spPr>
              <a:xfrm>
                <a:off x="1871134" y="3401243"/>
                <a:ext cx="4266454" cy="2235838"/>
              </a:xfrm>
              <a:prstGeom prst="rect">
                <a:avLst/>
              </a:prstGeom>
            </p:spPr>
          </p:pic>
          <p:pic>
            <p:nvPicPr>
              <p:cNvPr id="13" name="Picture 12" descr="Robinson_PNAS_Figure.tif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" t="72899" r="62882"/>
              <a:stretch/>
            </p:blipFill>
            <p:spPr>
              <a:xfrm>
                <a:off x="3893803" y="5637081"/>
                <a:ext cx="2138693" cy="1046429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893804" y="6642556"/>
                <a:ext cx="2214864" cy="236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i="1" dirty="0" smtClean="0"/>
                  <a:t>Robinson et al...Ronald, PNAS, 2013</a:t>
                </a:r>
                <a:endParaRPr lang="en-US" sz="800" i="1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184" y="4608777"/>
              <a:ext cx="456740" cy="482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274" y="4608777"/>
              <a:ext cx="299992" cy="4944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342" y="4625942"/>
              <a:ext cx="456740" cy="4829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432" y="4625942"/>
              <a:ext cx="299992" cy="4944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3203031" y="4447082"/>
              <a:ext cx="2459322" cy="250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Z-score for quantified autistic traits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199" y="317940"/>
            <a:ext cx="829354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Risk is higher in siblings of autistic females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712998" y="1601952"/>
            <a:ext cx="5030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 two, European, population-based twin cohorts:</a:t>
            </a:r>
            <a:endParaRPr lang="en-US" sz="1600" b="1" dirty="0"/>
          </a:p>
        </p:txBody>
      </p:sp>
      <p:grpSp>
        <p:nvGrpSpPr>
          <p:cNvPr id="96" name="Group 95"/>
          <p:cNvGrpSpPr/>
          <p:nvPr/>
        </p:nvGrpSpPr>
        <p:grpSpPr>
          <a:xfrm>
            <a:off x="193843" y="2314369"/>
            <a:ext cx="2536857" cy="1467938"/>
            <a:chOff x="5826092" y="2076438"/>
            <a:chExt cx="2536857" cy="1467938"/>
          </a:xfrm>
        </p:grpSpPr>
        <p:grpSp>
          <p:nvGrpSpPr>
            <p:cNvPr id="16" name="Group 15"/>
            <p:cNvGrpSpPr/>
            <p:nvPr/>
          </p:nvGrpSpPr>
          <p:grpSpPr>
            <a:xfrm>
              <a:off x="6800780" y="2530117"/>
              <a:ext cx="786993" cy="1012480"/>
              <a:chOff x="5795403" y="2653752"/>
              <a:chExt cx="887418" cy="114167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826092" y="2076438"/>
              <a:ext cx="1139308" cy="1465739"/>
              <a:chOff x="5795403" y="2653752"/>
              <a:chExt cx="887418" cy="114167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586454" y="2545402"/>
              <a:ext cx="776495" cy="998974"/>
              <a:chOff x="5795403" y="2653752"/>
              <a:chExt cx="887418" cy="114167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 descr="autism_ribbon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889" y="2763276"/>
              <a:ext cx="244097" cy="42779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 rot="20893735">
              <a:off x="7054705" y="2507546"/>
              <a:ext cx="346401" cy="133865"/>
              <a:chOff x="1917347" y="4841190"/>
              <a:chExt cx="253345" cy="97904"/>
            </a:xfrm>
          </p:grpSpPr>
          <p:sp>
            <p:nvSpPr>
              <p:cNvPr id="40" name="Oval 39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197181" y="4942266"/>
            <a:ext cx="2517448" cy="1467937"/>
            <a:chOff x="5829430" y="4704335"/>
            <a:chExt cx="2517448" cy="1467937"/>
          </a:xfrm>
        </p:grpSpPr>
        <p:grpSp>
          <p:nvGrpSpPr>
            <p:cNvPr id="43" name="Group 42"/>
            <p:cNvGrpSpPr/>
            <p:nvPr/>
          </p:nvGrpSpPr>
          <p:grpSpPr>
            <a:xfrm>
              <a:off x="6804118" y="5158014"/>
              <a:ext cx="786993" cy="1012480"/>
              <a:chOff x="5795403" y="2653752"/>
              <a:chExt cx="887418" cy="1141678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829430" y="4704335"/>
              <a:ext cx="1139308" cy="1465739"/>
              <a:chOff x="5795403" y="2653752"/>
              <a:chExt cx="887418" cy="1141678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7589793" y="5198269"/>
              <a:ext cx="757085" cy="974003"/>
              <a:chOff x="5795403" y="2653752"/>
              <a:chExt cx="887418" cy="1141678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Picture 45" descr="autism_ribbon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7" y="5391173"/>
              <a:ext cx="244097" cy="42779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 rot="18944562">
              <a:off x="7211087" y="5130581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2655438" flipH="1">
              <a:off x="7084657" y="5141426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7299433" y="5267148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7047124" y="5284333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2083075" y="3872488"/>
            <a:ext cx="536304" cy="0"/>
          </a:xfrm>
          <a:prstGeom prst="line">
            <a:avLst/>
          </a:prstGeom>
          <a:ln w="76200" cmpd="sng">
            <a:solidFill>
              <a:srgbClr val="A429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062070" y="6492089"/>
            <a:ext cx="536304" cy="0"/>
          </a:xfrm>
          <a:prstGeom prst="line">
            <a:avLst/>
          </a:prstGeom>
          <a:ln w="762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/>
          <p:cNvGrpSpPr/>
          <p:nvPr/>
        </p:nvGrpSpPr>
        <p:grpSpPr>
          <a:xfrm>
            <a:off x="1244355" y="4007712"/>
            <a:ext cx="1814483" cy="1364104"/>
            <a:chOff x="1244355" y="4007712"/>
            <a:chExt cx="1814483" cy="1364104"/>
          </a:xfrm>
        </p:grpSpPr>
        <p:grpSp>
          <p:nvGrpSpPr>
            <p:cNvPr id="87" name="Group 86"/>
            <p:cNvGrpSpPr/>
            <p:nvPr/>
          </p:nvGrpSpPr>
          <p:grpSpPr>
            <a:xfrm>
              <a:off x="1244355" y="4007712"/>
              <a:ext cx="1814483" cy="1035910"/>
              <a:chOff x="3538798" y="1275170"/>
              <a:chExt cx="5276404" cy="3012361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8798" y="1815369"/>
                <a:ext cx="5276404" cy="2472162"/>
              </a:xfrm>
              <a:prstGeom prst="rect">
                <a:avLst/>
              </a:prstGeom>
              <a:ln w="19050" cmpd="sng">
                <a:noFill/>
              </a:ln>
            </p:spPr>
          </p:pic>
          <p:pic>
            <p:nvPicPr>
              <p:cNvPr id="89" name="Picture 88" descr="Male_symbol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7368" y="1275170"/>
                <a:ext cx="698748" cy="674653"/>
              </a:xfrm>
              <a:prstGeom prst="rect">
                <a:avLst/>
              </a:prstGeom>
            </p:spPr>
          </p:pic>
          <p:pic>
            <p:nvPicPr>
              <p:cNvPr id="90" name="Picture 89" descr="Female_symbol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4137" y="1432186"/>
                <a:ext cx="422823" cy="766366"/>
              </a:xfrm>
              <a:prstGeom prst="rect">
                <a:avLst/>
              </a:prstGeom>
            </p:spPr>
          </p:pic>
        </p:grpSp>
        <p:grpSp>
          <p:nvGrpSpPr>
            <p:cNvPr id="131" name="Group 130"/>
            <p:cNvGrpSpPr/>
            <p:nvPr/>
          </p:nvGrpSpPr>
          <p:grpSpPr>
            <a:xfrm>
              <a:off x="1396045" y="4968875"/>
              <a:ext cx="901076" cy="402941"/>
              <a:chOff x="1396045" y="4968875"/>
              <a:chExt cx="901076" cy="402941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1415305" y="4968875"/>
                <a:ext cx="877599" cy="400288"/>
              </a:xfrm>
              <a:prstGeom prst="rect">
                <a:avLst/>
              </a:prstGeom>
              <a:solidFill>
                <a:schemeClr val="accent4">
                  <a:lumMod val="75000"/>
                  <a:alpha val="5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ight Triangle 128"/>
              <p:cNvSpPr/>
              <p:nvPr/>
            </p:nvSpPr>
            <p:spPr>
              <a:xfrm rot="5400000">
                <a:off x="1473362" y="4891561"/>
                <a:ext cx="398636" cy="553270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ight Triangle 129"/>
              <p:cNvSpPr/>
              <p:nvPr/>
            </p:nvSpPr>
            <p:spPr>
              <a:xfrm rot="16200000">
                <a:off x="1821168" y="4895863"/>
                <a:ext cx="398636" cy="553270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6" name="Group 135"/>
          <p:cNvGrpSpPr/>
          <p:nvPr/>
        </p:nvGrpSpPr>
        <p:grpSpPr>
          <a:xfrm>
            <a:off x="1249259" y="1346174"/>
            <a:ext cx="1819831" cy="1371136"/>
            <a:chOff x="1249259" y="1346174"/>
            <a:chExt cx="1819831" cy="1371136"/>
          </a:xfrm>
        </p:grpSpPr>
        <p:grpSp>
          <p:nvGrpSpPr>
            <p:cNvPr id="80" name="Group 79"/>
            <p:cNvGrpSpPr/>
            <p:nvPr/>
          </p:nvGrpSpPr>
          <p:grpSpPr>
            <a:xfrm>
              <a:off x="1249259" y="1346174"/>
              <a:ext cx="1819831" cy="1038963"/>
              <a:chOff x="3538798" y="1275170"/>
              <a:chExt cx="5276404" cy="3012361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8798" y="1815369"/>
                <a:ext cx="5276404" cy="2472162"/>
              </a:xfrm>
              <a:prstGeom prst="rect">
                <a:avLst/>
              </a:prstGeom>
              <a:ln w="19050" cmpd="sng">
                <a:noFill/>
              </a:ln>
            </p:spPr>
          </p:pic>
          <p:pic>
            <p:nvPicPr>
              <p:cNvPr id="82" name="Picture 81" descr="Male_symbol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7368" y="1275170"/>
                <a:ext cx="698748" cy="674653"/>
              </a:xfrm>
              <a:prstGeom prst="rect">
                <a:avLst/>
              </a:prstGeom>
            </p:spPr>
          </p:pic>
          <p:pic>
            <p:nvPicPr>
              <p:cNvPr id="83" name="Picture 82" descr="Female_symbol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4137" y="1432186"/>
                <a:ext cx="422823" cy="766366"/>
              </a:xfrm>
              <a:prstGeom prst="rect">
                <a:avLst/>
              </a:prstGeom>
            </p:spPr>
          </p:pic>
        </p:grpSp>
        <p:grpSp>
          <p:nvGrpSpPr>
            <p:cNvPr id="132" name="Group 131"/>
            <p:cNvGrpSpPr/>
            <p:nvPr/>
          </p:nvGrpSpPr>
          <p:grpSpPr>
            <a:xfrm>
              <a:off x="1415305" y="2314369"/>
              <a:ext cx="881816" cy="402941"/>
              <a:chOff x="1415305" y="4968875"/>
              <a:chExt cx="881816" cy="402941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1415305" y="4968875"/>
                <a:ext cx="877599" cy="400288"/>
              </a:xfrm>
              <a:prstGeom prst="rect">
                <a:avLst/>
              </a:prstGeom>
              <a:solidFill>
                <a:srgbClr val="800000">
                  <a:alpha val="57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ight Triangle 133"/>
              <p:cNvSpPr/>
              <p:nvPr/>
            </p:nvSpPr>
            <p:spPr>
              <a:xfrm rot="5400000">
                <a:off x="1306915" y="5080233"/>
                <a:ext cx="398636" cy="17592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/>
              <p:cNvSpPr/>
              <p:nvPr/>
            </p:nvSpPr>
            <p:spPr>
              <a:xfrm rot="16200000">
                <a:off x="1821168" y="4895863"/>
                <a:ext cx="398636" cy="553270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8" name="TextBox 137"/>
          <p:cNvSpPr txBox="1"/>
          <p:nvPr/>
        </p:nvSpPr>
        <p:spPr>
          <a:xfrm>
            <a:off x="2466381" y="2500780"/>
            <a:ext cx="3613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A42915"/>
                </a:solidFill>
              </a:rPr>
              <a:t>?</a:t>
            </a:r>
            <a:endParaRPr lang="en-US" sz="2600" b="1" dirty="0">
              <a:solidFill>
                <a:srgbClr val="A42915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473308" y="5155617"/>
            <a:ext cx="3613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3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8" grpId="0"/>
      <p:bldP spid="1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199" y="317940"/>
            <a:ext cx="829354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Risk is higher in siblings of autistic females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573" y="1257212"/>
            <a:ext cx="561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high-risk families = 2 or more autistic children:</a:t>
            </a:r>
            <a:endParaRPr lang="en-US" b="1" dirty="0"/>
          </a:p>
        </p:txBody>
      </p:sp>
      <p:cxnSp>
        <p:nvCxnSpPr>
          <p:cNvPr id="88" name="Straight Connector 87"/>
          <p:cNvCxnSpPr/>
          <p:nvPr/>
        </p:nvCxnSpPr>
        <p:spPr>
          <a:xfrm>
            <a:off x="2159845" y="4006700"/>
            <a:ext cx="418234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1011036" y="1608104"/>
            <a:ext cx="1819831" cy="1572128"/>
            <a:chOff x="1011036" y="1608104"/>
            <a:chExt cx="1819831" cy="1572128"/>
          </a:xfrm>
        </p:grpSpPr>
        <p:grpSp>
          <p:nvGrpSpPr>
            <p:cNvPr id="90" name="Group 89"/>
            <p:cNvGrpSpPr/>
            <p:nvPr/>
          </p:nvGrpSpPr>
          <p:grpSpPr>
            <a:xfrm>
              <a:off x="1011036" y="1608104"/>
              <a:ext cx="1819831" cy="1038963"/>
              <a:chOff x="3538798" y="1275170"/>
              <a:chExt cx="5276404" cy="3012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8798" y="1815369"/>
                <a:ext cx="5276404" cy="2472162"/>
              </a:xfrm>
              <a:prstGeom prst="rect">
                <a:avLst/>
              </a:prstGeom>
              <a:ln w="19050" cmpd="sng">
                <a:noFill/>
              </a:ln>
            </p:spPr>
          </p:pic>
          <p:pic>
            <p:nvPicPr>
              <p:cNvPr id="96" name="Picture 95" descr="Male_symbol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7368" y="1275170"/>
                <a:ext cx="698748" cy="674653"/>
              </a:xfrm>
              <a:prstGeom prst="rect">
                <a:avLst/>
              </a:prstGeom>
            </p:spPr>
          </p:pic>
          <p:pic>
            <p:nvPicPr>
              <p:cNvPr id="97" name="Picture 96" descr="Female_symbol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4137" y="1432186"/>
                <a:ext cx="422823" cy="766366"/>
              </a:xfrm>
              <a:prstGeom prst="rect">
                <a:avLst/>
              </a:prstGeom>
            </p:spPr>
          </p:pic>
        </p:grpSp>
        <p:grpSp>
          <p:nvGrpSpPr>
            <p:cNvPr id="91" name="Group 90"/>
            <p:cNvGrpSpPr/>
            <p:nvPr/>
          </p:nvGrpSpPr>
          <p:grpSpPr>
            <a:xfrm>
              <a:off x="1177082" y="2576298"/>
              <a:ext cx="877599" cy="603934"/>
              <a:chOff x="1415305" y="4968874"/>
              <a:chExt cx="877599" cy="603934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1415305" y="4968874"/>
                <a:ext cx="877599" cy="603934"/>
              </a:xfrm>
              <a:prstGeom prst="rect">
                <a:avLst/>
              </a:prstGeom>
              <a:solidFill>
                <a:schemeClr val="accent4">
                  <a:lumMod val="75000"/>
                  <a:alpha val="5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ight Triangle 92"/>
              <p:cNvSpPr/>
              <p:nvPr/>
            </p:nvSpPr>
            <p:spPr>
              <a:xfrm rot="5400000">
                <a:off x="1306915" y="5080233"/>
                <a:ext cx="398636" cy="17592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Right Triangle 99"/>
            <p:cNvSpPr/>
            <p:nvPr/>
          </p:nvSpPr>
          <p:spPr>
            <a:xfrm>
              <a:off x="1180047" y="2979240"/>
              <a:ext cx="874634" cy="20099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2336480" y="2979240"/>
            <a:ext cx="3613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8000"/>
                </a:solidFill>
              </a:rPr>
              <a:t>?</a:t>
            </a:r>
            <a:endParaRPr lang="en-US" sz="2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66257" y="3066075"/>
            <a:ext cx="653090" cy="840212"/>
            <a:chOff x="5795403" y="2653752"/>
            <a:chExt cx="887418" cy="1141678"/>
          </a:xfrm>
        </p:grpSpPr>
        <p:sp>
          <p:nvSpPr>
            <p:cNvPr id="29" name="Oval 28"/>
            <p:cNvSpPr/>
            <p:nvPr/>
          </p:nvSpPr>
          <p:spPr>
            <a:xfrm>
              <a:off x="6100178" y="2653752"/>
              <a:ext cx="263471" cy="2634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100178" y="2983793"/>
              <a:ext cx="263471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00178" y="3322360"/>
              <a:ext cx="77607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85805" y="3322360"/>
              <a:ext cx="77607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 rot="7601936">
              <a:off x="6464069" y="2940271"/>
              <a:ext cx="62017" cy="37548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13998064" flipH="1">
              <a:off x="5952138" y="2928858"/>
              <a:ext cx="62017" cy="37548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408" y="2689588"/>
            <a:ext cx="945461" cy="1216351"/>
            <a:chOff x="5795403" y="2653752"/>
            <a:chExt cx="887418" cy="1141678"/>
          </a:xfrm>
        </p:grpSpPr>
        <p:sp>
          <p:nvSpPr>
            <p:cNvPr id="23" name="Oval 22"/>
            <p:cNvSpPr/>
            <p:nvPr/>
          </p:nvSpPr>
          <p:spPr>
            <a:xfrm>
              <a:off x="6100178" y="2653752"/>
              <a:ext cx="263471" cy="2634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00178" y="2983793"/>
              <a:ext cx="263471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00178" y="3322360"/>
              <a:ext cx="77607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5805" y="3322360"/>
              <a:ext cx="77607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7601936">
              <a:off x="6464069" y="2940271"/>
              <a:ext cx="62017" cy="37548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3998064" flipH="1">
              <a:off x="5952138" y="2928858"/>
              <a:ext cx="62017" cy="37548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2685" y="3222972"/>
            <a:ext cx="532283" cy="684792"/>
            <a:chOff x="5795403" y="2653752"/>
            <a:chExt cx="887418" cy="1141678"/>
          </a:xfrm>
        </p:grpSpPr>
        <p:sp>
          <p:nvSpPr>
            <p:cNvPr id="16" name="Oval 15"/>
            <p:cNvSpPr/>
            <p:nvPr/>
          </p:nvSpPr>
          <p:spPr>
            <a:xfrm>
              <a:off x="6100178" y="2653752"/>
              <a:ext cx="263471" cy="2634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178" y="2983793"/>
              <a:ext cx="263471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00178" y="3322360"/>
              <a:ext cx="77607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85805" y="3322360"/>
              <a:ext cx="77607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7601936">
              <a:off x="6464069" y="2940271"/>
              <a:ext cx="62017" cy="37548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3998064" flipH="1">
              <a:off x="5952138" y="2928858"/>
              <a:ext cx="62017" cy="37548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utism_ribbon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8" b="98066" l="3390" r="97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70" y="3259564"/>
            <a:ext cx="202565" cy="3550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20893735">
            <a:off x="1176979" y="3047345"/>
            <a:ext cx="287462" cy="111088"/>
            <a:chOff x="1917347" y="4841190"/>
            <a:chExt cx="253345" cy="97904"/>
          </a:xfrm>
        </p:grpSpPr>
        <p:sp>
          <p:nvSpPr>
            <p:cNvPr id="13" name="Oval 12"/>
            <p:cNvSpPr/>
            <p:nvPr/>
          </p:nvSpPr>
          <p:spPr>
            <a:xfrm rot="225753">
              <a:off x="1917347" y="4841190"/>
              <a:ext cx="190265" cy="9790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25753">
              <a:off x="2033005" y="4904339"/>
              <a:ext cx="137687" cy="2703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38660" y="3340894"/>
            <a:ext cx="440623" cy="566869"/>
            <a:chOff x="5795403" y="2653752"/>
            <a:chExt cx="887418" cy="1141678"/>
          </a:xfrm>
        </p:grpSpPr>
        <p:sp>
          <p:nvSpPr>
            <p:cNvPr id="37" name="Oval 36"/>
            <p:cNvSpPr/>
            <p:nvPr/>
          </p:nvSpPr>
          <p:spPr>
            <a:xfrm>
              <a:off x="6100178" y="2653752"/>
              <a:ext cx="263471" cy="2634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00178" y="2983793"/>
              <a:ext cx="263471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00178" y="3322360"/>
              <a:ext cx="77607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285805" y="3322360"/>
              <a:ext cx="77607" cy="47307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rot="7601936">
              <a:off x="6464069" y="2940271"/>
              <a:ext cx="62017" cy="37548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3998064" flipH="1">
              <a:off x="5952138" y="2928858"/>
              <a:ext cx="62017" cy="37548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 rot="20893735">
            <a:off x="1780248" y="3213735"/>
            <a:ext cx="215543" cy="83296"/>
            <a:chOff x="1917347" y="4841190"/>
            <a:chExt cx="253345" cy="97904"/>
          </a:xfrm>
        </p:grpSpPr>
        <p:sp>
          <p:nvSpPr>
            <p:cNvPr id="44" name="Oval 43"/>
            <p:cNvSpPr/>
            <p:nvPr/>
          </p:nvSpPr>
          <p:spPr>
            <a:xfrm rot="225753">
              <a:off x="1917347" y="4841190"/>
              <a:ext cx="190265" cy="9790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225753">
              <a:off x="2033005" y="4904339"/>
              <a:ext cx="137687" cy="2703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 descr="autism_ribbon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8" b="98066" l="3390" r="97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54" y="3380714"/>
            <a:ext cx="151890" cy="266194"/>
          </a:xfrm>
          <a:prstGeom prst="rect">
            <a:avLst/>
          </a:prstGeom>
        </p:spPr>
      </p:pic>
      <p:cxnSp>
        <p:nvCxnSpPr>
          <p:cNvPr id="103" name="Straight Connector 102"/>
          <p:cNvCxnSpPr/>
          <p:nvPr/>
        </p:nvCxnSpPr>
        <p:spPr>
          <a:xfrm>
            <a:off x="2229373" y="6523569"/>
            <a:ext cx="418234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406008" y="5496109"/>
            <a:ext cx="3613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8000"/>
                </a:solidFill>
              </a:rPr>
              <a:t>?</a:t>
            </a:r>
            <a:endParaRPr lang="en-US" sz="2600" b="1" dirty="0">
              <a:solidFill>
                <a:srgbClr val="008000"/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1052336" y="4138395"/>
            <a:ext cx="1819831" cy="1572128"/>
            <a:chOff x="1011036" y="1608104"/>
            <a:chExt cx="1819831" cy="1572128"/>
          </a:xfrm>
        </p:grpSpPr>
        <p:grpSp>
          <p:nvGrpSpPr>
            <p:cNvPr id="106" name="Group 105"/>
            <p:cNvGrpSpPr/>
            <p:nvPr/>
          </p:nvGrpSpPr>
          <p:grpSpPr>
            <a:xfrm>
              <a:off x="1011036" y="1608104"/>
              <a:ext cx="1819831" cy="1038963"/>
              <a:chOff x="3538798" y="1275170"/>
              <a:chExt cx="5276404" cy="3012361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8798" y="1815369"/>
                <a:ext cx="5276404" cy="2472162"/>
              </a:xfrm>
              <a:prstGeom prst="rect">
                <a:avLst/>
              </a:prstGeom>
              <a:ln w="19050" cmpd="sng">
                <a:noFill/>
              </a:ln>
            </p:spPr>
          </p:pic>
          <p:pic>
            <p:nvPicPr>
              <p:cNvPr id="112" name="Picture 111" descr="Male_symbol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7368" y="1275170"/>
                <a:ext cx="698748" cy="674653"/>
              </a:xfrm>
              <a:prstGeom prst="rect">
                <a:avLst/>
              </a:prstGeom>
            </p:spPr>
          </p:pic>
          <p:pic>
            <p:nvPicPr>
              <p:cNvPr id="113" name="Picture 112" descr="Female_symbol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4137" y="1432186"/>
                <a:ext cx="422823" cy="766366"/>
              </a:xfrm>
              <a:prstGeom prst="rect">
                <a:avLst/>
              </a:prstGeom>
            </p:spPr>
          </p:pic>
        </p:grpSp>
        <p:grpSp>
          <p:nvGrpSpPr>
            <p:cNvPr id="107" name="Group 106"/>
            <p:cNvGrpSpPr/>
            <p:nvPr/>
          </p:nvGrpSpPr>
          <p:grpSpPr>
            <a:xfrm>
              <a:off x="1177082" y="2576298"/>
              <a:ext cx="877599" cy="603934"/>
              <a:chOff x="1415305" y="4968874"/>
              <a:chExt cx="877599" cy="603934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1415305" y="4968874"/>
                <a:ext cx="877599" cy="603934"/>
              </a:xfrm>
              <a:prstGeom prst="rect">
                <a:avLst/>
              </a:prstGeom>
              <a:solidFill>
                <a:srgbClr val="800000">
                  <a:alpha val="57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ight Triangle 109"/>
              <p:cNvSpPr/>
              <p:nvPr/>
            </p:nvSpPr>
            <p:spPr>
              <a:xfrm rot="5400000">
                <a:off x="1482035" y="4905113"/>
                <a:ext cx="398636" cy="526166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Right Triangle 107"/>
            <p:cNvSpPr/>
            <p:nvPr/>
          </p:nvSpPr>
          <p:spPr>
            <a:xfrm>
              <a:off x="1180047" y="2979240"/>
              <a:ext cx="874634" cy="20099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33786" y="5231941"/>
            <a:ext cx="2423112" cy="1218799"/>
            <a:chOff x="275676" y="3465971"/>
            <a:chExt cx="2007599" cy="1009800"/>
          </a:xfrm>
        </p:grpSpPr>
        <p:grpSp>
          <p:nvGrpSpPr>
            <p:cNvPr id="47" name="Group 46"/>
            <p:cNvGrpSpPr/>
            <p:nvPr/>
          </p:nvGrpSpPr>
          <p:grpSpPr>
            <a:xfrm>
              <a:off x="946167" y="3778058"/>
              <a:ext cx="541375" cy="696489"/>
              <a:chOff x="5795403" y="2653752"/>
              <a:chExt cx="887418" cy="1141678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75676" y="3465971"/>
              <a:ext cx="783734" cy="1008287"/>
              <a:chOff x="5795403" y="2653752"/>
              <a:chExt cx="887418" cy="1141678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1473730" y="3908117"/>
              <a:ext cx="441233" cy="567654"/>
              <a:chOff x="5795403" y="2653752"/>
              <a:chExt cx="887418" cy="114167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8" name="Picture 67" descr="autism_ribbon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42" y="3938449"/>
              <a:ext cx="167915" cy="294278"/>
            </a:xfrm>
            <a:prstGeom prst="rect">
              <a:avLst/>
            </a:prstGeom>
          </p:spPr>
        </p:pic>
        <p:grpSp>
          <p:nvGrpSpPr>
            <p:cNvPr id="72" name="Group 71"/>
            <p:cNvGrpSpPr/>
            <p:nvPr/>
          </p:nvGrpSpPr>
          <p:grpSpPr>
            <a:xfrm>
              <a:off x="1918023" y="4005867"/>
              <a:ext cx="365252" cy="469903"/>
              <a:chOff x="5795403" y="2653752"/>
              <a:chExt cx="887418" cy="1141678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20893735">
              <a:off x="1620920" y="3900460"/>
              <a:ext cx="178673" cy="69048"/>
              <a:chOff x="1917347" y="4841190"/>
              <a:chExt cx="253345" cy="97904"/>
            </a:xfrm>
          </p:grpSpPr>
          <p:sp>
            <p:nvSpPr>
              <p:cNvPr id="80" name="Oval 79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2" name="Picture 81" descr="autism_ribbon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376" y="4038876"/>
              <a:ext cx="125908" cy="22066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107259" y="3753693"/>
              <a:ext cx="214489" cy="205329"/>
              <a:chOff x="1113052" y="3561066"/>
              <a:chExt cx="322934" cy="309143"/>
            </a:xfrm>
          </p:grpSpPr>
          <p:sp>
            <p:nvSpPr>
              <p:cNvPr id="83" name="Oval 82"/>
              <p:cNvSpPr/>
              <p:nvPr/>
            </p:nvSpPr>
            <p:spPr>
              <a:xfrm rot="18944562">
                <a:off x="1289761" y="3561066"/>
                <a:ext cx="88600" cy="188455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 rot="2655438" flipH="1">
                <a:off x="1163331" y="3571911"/>
                <a:ext cx="88600" cy="188455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1390851" y="3723126"/>
                <a:ext cx="45135" cy="136272"/>
              </a:xfrm>
              <a:prstGeom prst="line">
                <a:avLst/>
              </a:prstGeom>
              <a:ln w="38100" cmpd="sng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>
                <a:off x="1113052" y="3733937"/>
                <a:ext cx="45135" cy="136272"/>
              </a:xfrm>
              <a:prstGeom prst="line">
                <a:avLst/>
              </a:prstGeom>
              <a:ln w="38100" cmpd="sng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Rectangle 116"/>
          <p:cNvSpPr/>
          <p:nvPr/>
        </p:nvSpPr>
        <p:spPr>
          <a:xfrm>
            <a:off x="3290059" y="1926579"/>
            <a:ext cx="5682289" cy="46863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233214" y="2036979"/>
            <a:ext cx="1854483" cy="1868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7011182" y="2035812"/>
            <a:ext cx="1832781" cy="1870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244591" y="4350435"/>
            <a:ext cx="3912089" cy="2053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0828-Figure1-addPvalues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8" y="1936902"/>
            <a:ext cx="5474767" cy="4500031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3290060" y="1868739"/>
            <a:ext cx="2977577" cy="2365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90059" y="4166290"/>
            <a:ext cx="5682289" cy="2446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94947" y="1874465"/>
            <a:ext cx="2777402" cy="2365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4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4" grpId="0"/>
      <p:bldP spid="102" grpId="0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199" y="317940"/>
            <a:ext cx="8587424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Risk is higher in co-twins of autistic females</a:t>
            </a:r>
            <a:endParaRPr lang="en-US" dirty="0"/>
          </a:p>
        </p:txBody>
      </p:sp>
      <p:pic>
        <p:nvPicPr>
          <p:cNvPr id="3" name="Picture 2" descr="twinsPlo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8" y="2023588"/>
            <a:ext cx="7757190" cy="3157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588" y="1560163"/>
            <a:ext cx="345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Monozygotic twins</a:t>
            </a:r>
            <a:endParaRPr lang="en-US" b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4568825" y="1560163"/>
            <a:ext cx="345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Dizygotic twins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877618" y="5503863"/>
            <a:ext cx="1411032" cy="1012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/>
          <p:cNvSpPr/>
          <p:nvPr/>
        </p:nvSpPr>
        <p:spPr>
          <a:xfrm>
            <a:off x="2527580" y="5503863"/>
            <a:ext cx="1411032" cy="1012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/>
        </p:nvSpPr>
        <p:spPr>
          <a:xfrm>
            <a:off x="4438852" y="5503863"/>
            <a:ext cx="1411032" cy="1012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/>
          <p:cNvSpPr/>
          <p:nvPr/>
        </p:nvSpPr>
        <p:spPr>
          <a:xfrm>
            <a:off x="6030367" y="5503863"/>
            <a:ext cx="1411032" cy="1012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36"/>
          <p:cNvSpPr/>
          <p:nvPr/>
        </p:nvSpPr>
        <p:spPr>
          <a:xfrm>
            <a:off x="7627807" y="5503863"/>
            <a:ext cx="1411032" cy="1012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93755" y="5572233"/>
            <a:ext cx="653090" cy="864784"/>
            <a:chOff x="921123" y="5591637"/>
            <a:chExt cx="653090" cy="864784"/>
          </a:xfrm>
        </p:grpSpPr>
        <p:grpSp>
          <p:nvGrpSpPr>
            <p:cNvPr id="115" name="Group 114"/>
            <p:cNvGrpSpPr/>
            <p:nvPr/>
          </p:nvGrpSpPr>
          <p:grpSpPr>
            <a:xfrm>
              <a:off x="921123" y="5616209"/>
              <a:ext cx="653090" cy="840212"/>
              <a:chOff x="5795403" y="2653752"/>
              <a:chExt cx="887418" cy="1141678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 rot="20893735">
              <a:off x="1134821" y="5591637"/>
              <a:ext cx="287462" cy="111088"/>
              <a:chOff x="1917347" y="4841190"/>
              <a:chExt cx="253345" cy="97904"/>
            </a:xfrm>
          </p:grpSpPr>
          <p:sp>
            <p:nvSpPr>
              <p:cNvPr id="123" name="Oval 122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595186" y="5587530"/>
            <a:ext cx="655641" cy="866348"/>
            <a:chOff x="2049486" y="5413965"/>
            <a:chExt cx="786993" cy="1039913"/>
          </a:xfrm>
        </p:grpSpPr>
        <p:sp>
          <p:nvSpPr>
            <p:cNvPr id="125" name="Oval 124"/>
            <p:cNvSpPr/>
            <p:nvPr/>
          </p:nvSpPr>
          <p:spPr>
            <a:xfrm>
              <a:off x="2319771" y="5441398"/>
              <a:ext cx="233655" cy="23365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319771" y="5734090"/>
              <a:ext cx="23365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31977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48439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 rot="7601936">
              <a:off x="2642482" y="5695493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 rot="13998064" flipH="1">
              <a:off x="2188484" y="5685372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18944562">
              <a:off x="2456455" y="5413965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2655438" flipH="1">
              <a:off x="2330025" y="5424810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2544801" y="5550532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2292492" y="5567717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3256096" y="5589991"/>
            <a:ext cx="653090" cy="864784"/>
            <a:chOff x="921123" y="5591637"/>
            <a:chExt cx="653090" cy="864784"/>
          </a:xfrm>
        </p:grpSpPr>
        <p:grpSp>
          <p:nvGrpSpPr>
            <p:cNvPr id="136" name="Group 135"/>
            <p:cNvGrpSpPr/>
            <p:nvPr/>
          </p:nvGrpSpPr>
          <p:grpSpPr>
            <a:xfrm>
              <a:off x="921123" y="5616209"/>
              <a:ext cx="653090" cy="840212"/>
              <a:chOff x="5795403" y="2653752"/>
              <a:chExt cx="887418" cy="1141678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rot="20893735">
              <a:off x="1134821" y="5591637"/>
              <a:ext cx="287462" cy="111088"/>
              <a:chOff x="1917347" y="4841190"/>
              <a:chExt cx="253345" cy="97904"/>
            </a:xfrm>
          </p:grpSpPr>
          <p:sp>
            <p:nvSpPr>
              <p:cNvPr id="138" name="Oval 137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>
            <a:off x="945381" y="5584051"/>
            <a:ext cx="655641" cy="866348"/>
            <a:chOff x="2049486" y="5413965"/>
            <a:chExt cx="786993" cy="1039913"/>
          </a:xfrm>
        </p:grpSpPr>
        <p:sp>
          <p:nvSpPr>
            <p:cNvPr id="147" name="Oval 146"/>
            <p:cNvSpPr/>
            <p:nvPr/>
          </p:nvSpPr>
          <p:spPr>
            <a:xfrm>
              <a:off x="2319771" y="5441398"/>
              <a:ext cx="233655" cy="23365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319771" y="5734090"/>
              <a:ext cx="23365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31977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48439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 rot="7601936">
              <a:off x="2642482" y="5695493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 rot="13998064" flipH="1">
              <a:off x="2188484" y="5685372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 rot="18944562">
              <a:off x="2456455" y="5413965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2655438" flipH="1">
              <a:off x="2330025" y="5424810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/>
            <p:cNvCxnSpPr/>
            <p:nvPr/>
          </p:nvCxnSpPr>
          <p:spPr>
            <a:xfrm>
              <a:off x="2544801" y="5550532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2292492" y="5567717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080242" y="5574547"/>
            <a:ext cx="655641" cy="866348"/>
            <a:chOff x="2049486" y="5413965"/>
            <a:chExt cx="786993" cy="1039913"/>
          </a:xfrm>
        </p:grpSpPr>
        <p:sp>
          <p:nvSpPr>
            <p:cNvPr id="158" name="Oval 157"/>
            <p:cNvSpPr/>
            <p:nvPr/>
          </p:nvSpPr>
          <p:spPr>
            <a:xfrm>
              <a:off x="2319771" y="5441398"/>
              <a:ext cx="233655" cy="23365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19770" y="5734090"/>
              <a:ext cx="23365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1977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48439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 rot="7601936">
              <a:off x="2642482" y="5695493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 rot="13998064" flipH="1">
              <a:off x="2188484" y="5685372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rot="18944562">
              <a:off x="2456455" y="5413965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rot="2655438" flipH="1">
              <a:off x="2330025" y="5424810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/>
            <p:nvPr/>
          </p:nvCxnSpPr>
          <p:spPr>
            <a:xfrm>
              <a:off x="2544801" y="5550532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2292492" y="5567717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5152334" y="5582794"/>
            <a:ext cx="655641" cy="866348"/>
            <a:chOff x="2049486" y="5413965"/>
            <a:chExt cx="786993" cy="1039913"/>
          </a:xfrm>
        </p:grpSpPr>
        <p:sp>
          <p:nvSpPr>
            <p:cNvPr id="180" name="Oval 179"/>
            <p:cNvSpPr/>
            <p:nvPr/>
          </p:nvSpPr>
          <p:spPr>
            <a:xfrm>
              <a:off x="2319771" y="5441398"/>
              <a:ext cx="233655" cy="23365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319771" y="5734090"/>
              <a:ext cx="23365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231977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248439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 rot="7601936">
              <a:off x="2642482" y="5695493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 rot="13998064" flipH="1">
              <a:off x="2188484" y="5685372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rot="18944562">
              <a:off x="2456455" y="5413965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rot="2655438" flipH="1">
              <a:off x="2330025" y="5424810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2544801" y="5550532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>
              <a:off x="2292492" y="5567717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/>
          <p:cNvGrpSpPr/>
          <p:nvPr/>
        </p:nvGrpSpPr>
        <p:grpSpPr>
          <a:xfrm>
            <a:off x="4502529" y="5579315"/>
            <a:ext cx="655641" cy="866348"/>
            <a:chOff x="2049486" y="5413965"/>
            <a:chExt cx="786993" cy="1039913"/>
          </a:xfrm>
        </p:grpSpPr>
        <p:sp>
          <p:nvSpPr>
            <p:cNvPr id="191" name="Oval 190"/>
            <p:cNvSpPr/>
            <p:nvPr/>
          </p:nvSpPr>
          <p:spPr>
            <a:xfrm>
              <a:off x="2319771" y="5441398"/>
              <a:ext cx="233655" cy="23365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2319771" y="5734090"/>
              <a:ext cx="23365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231977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2484391" y="6034343"/>
              <a:ext cx="68825" cy="41953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 rot="7601936">
              <a:off x="2642482" y="5695493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 rot="13998064" flipH="1">
              <a:off x="2188484" y="5685372"/>
              <a:ext cx="54999" cy="332995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rot="18944562">
              <a:off x="2456455" y="5413965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rot="2655438" flipH="1">
              <a:off x="2330025" y="5424810"/>
              <a:ext cx="88600" cy="188455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Connector 198"/>
            <p:cNvCxnSpPr/>
            <p:nvPr/>
          </p:nvCxnSpPr>
          <p:spPr>
            <a:xfrm>
              <a:off x="2544801" y="5550532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2292492" y="5567717"/>
              <a:ext cx="45135" cy="13627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Group 200"/>
          <p:cNvGrpSpPr/>
          <p:nvPr/>
        </p:nvGrpSpPr>
        <p:grpSpPr>
          <a:xfrm>
            <a:off x="6722134" y="5580330"/>
            <a:ext cx="653090" cy="864784"/>
            <a:chOff x="921123" y="5591637"/>
            <a:chExt cx="653090" cy="864784"/>
          </a:xfrm>
        </p:grpSpPr>
        <p:grpSp>
          <p:nvGrpSpPr>
            <p:cNvPr id="202" name="Group 201"/>
            <p:cNvGrpSpPr/>
            <p:nvPr/>
          </p:nvGrpSpPr>
          <p:grpSpPr>
            <a:xfrm>
              <a:off x="921123" y="5616209"/>
              <a:ext cx="653090" cy="840212"/>
              <a:chOff x="5795403" y="2653752"/>
              <a:chExt cx="887418" cy="1141678"/>
            </a:xfrm>
          </p:grpSpPr>
          <p:sp>
            <p:nvSpPr>
              <p:cNvPr id="206" name="Oval 205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 rot="20893735">
              <a:off x="1134821" y="5591637"/>
              <a:ext cx="287462" cy="111088"/>
              <a:chOff x="1917347" y="4841190"/>
              <a:chExt cx="253345" cy="97904"/>
            </a:xfrm>
          </p:grpSpPr>
          <p:sp>
            <p:nvSpPr>
              <p:cNvPr id="204" name="Oval 203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2" name="Group 211"/>
          <p:cNvGrpSpPr/>
          <p:nvPr/>
        </p:nvGrpSpPr>
        <p:grpSpPr>
          <a:xfrm>
            <a:off x="7693982" y="5570121"/>
            <a:ext cx="653090" cy="864784"/>
            <a:chOff x="921123" y="5591637"/>
            <a:chExt cx="653090" cy="864784"/>
          </a:xfrm>
        </p:grpSpPr>
        <p:grpSp>
          <p:nvGrpSpPr>
            <p:cNvPr id="213" name="Group 212"/>
            <p:cNvGrpSpPr/>
            <p:nvPr/>
          </p:nvGrpSpPr>
          <p:grpSpPr>
            <a:xfrm>
              <a:off x="921123" y="5616209"/>
              <a:ext cx="653090" cy="840212"/>
              <a:chOff x="5795403" y="2653752"/>
              <a:chExt cx="887418" cy="1141678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4" name="Group 213"/>
            <p:cNvGrpSpPr/>
            <p:nvPr/>
          </p:nvGrpSpPr>
          <p:grpSpPr>
            <a:xfrm rot="20893735">
              <a:off x="1134821" y="5591637"/>
              <a:ext cx="287462" cy="111088"/>
              <a:chOff x="1917347" y="4841190"/>
              <a:chExt cx="253345" cy="97904"/>
            </a:xfrm>
          </p:grpSpPr>
          <p:sp>
            <p:nvSpPr>
              <p:cNvPr id="215" name="Oval 214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3" name="Group 222"/>
          <p:cNvGrpSpPr/>
          <p:nvPr/>
        </p:nvGrpSpPr>
        <p:grpSpPr>
          <a:xfrm>
            <a:off x="8356323" y="5587879"/>
            <a:ext cx="653090" cy="864784"/>
            <a:chOff x="921123" y="5591637"/>
            <a:chExt cx="653090" cy="864784"/>
          </a:xfrm>
        </p:grpSpPr>
        <p:grpSp>
          <p:nvGrpSpPr>
            <p:cNvPr id="224" name="Group 223"/>
            <p:cNvGrpSpPr/>
            <p:nvPr/>
          </p:nvGrpSpPr>
          <p:grpSpPr>
            <a:xfrm>
              <a:off x="921123" y="5616209"/>
              <a:ext cx="653090" cy="840212"/>
              <a:chOff x="5795403" y="2653752"/>
              <a:chExt cx="887418" cy="1141678"/>
            </a:xfrm>
          </p:grpSpPr>
          <p:sp>
            <p:nvSpPr>
              <p:cNvPr id="228" name="Oval 227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 rot="20893735">
              <a:off x="1134821" y="5591637"/>
              <a:ext cx="287462" cy="111088"/>
              <a:chOff x="1917347" y="4841190"/>
              <a:chExt cx="253345" cy="97904"/>
            </a:xfrm>
          </p:grpSpPr>
          <p:sp>
            <p:nvSpPr>
              <p:cNvPr id="226" name="Oval 225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9" name="Rectangle 238"/>
          <p:cNvSpPr/>
          <p:nvPr/>
        </p:nvSpPr>
        <p:spPr>
          <a:xfrm>
            <a:off x="6269648" y="4955725"/>
            <a:ext cx="2769192" cy="548138"/>
          </a:xfrm>
          <a:prstGeom prst="rect">
            <a:avLst/>
          </a:prstGeom>
          <a:solidFill>
            <a:srgbClr val="90A2CF"/>
          </a:solidFill>
          <a:ln>
            <a:solidFill>
              <a:srgbClr val="90A2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77618" y="4955725"/>
            <a:ext cx="1411032" cy="548138"/>
          </a:xfrm>
          <a:prstGeom prst="rect">
            <a:avLst/>
          </a:prstGeom>
          <a:solidFill>
            <a:srgbClr val="C6A0F8"/>
          </a:solidFill>
          <a:ln>
            <a:solidFill>
              <a:srgbClr val="C6A0F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ight Triangle 240"/>
          <p:cNvSpPr/>
          <p:nvPr/>
        </p:nvSpPr>
        <p:spPr>
          <a:xfrm rot="5400000">
            <a:off x="996402" y="4804299"/>
            <a:ext cx="557236" cy="84189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2205971" y="4955725"/>
            <a:ext cx="2362853" cy="548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ight Triangle 241"/>
          <p:cNvSpPr/>
          <p:nvPr/>
        </p:nvSpPr>
        <p:spPr>
          <a:xfrm>
            <a:off x="2216297" y="4946627"/>
            <a:ext cx="303862" cy="55723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ight Triangle 242"/>
          <p:cNvSpPr/>
          <p:nvPr/>
        </p:nvSpPr>
        <p:spPr>
          <a:xfrm>
            <a:off x="2205971" y="4946627"/>
            <a:ext cx="82679" cy="557236"/>
          </a:xfrm>
          <a:prstGeom prst="rtTriangle">
            <a:avLst/>
          </a:prstGeom>
          <a:solidFill>
            <a:srgbClr val="C6A0F8"/>
          </a:solidFill>
          <a:ln>
            <a:solidFill>
              <a:srgbClr val="C6A0F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ight Triangle 243"/>
          <p:cNvSpPr/>
          <p:nvPr/>
        </p:nvSpPr>
        <p:spPr>
          <a:xfrm rot="16200000">
            <a:off x="3975101" y="4910138"/>
            <a:ext cx="557236" cy="63021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438852" y="4955725"/>
            <a:ext cx="3002547" cy="548138"/>
          </a:xfrm>
          <a:prstGeom prst="rect">
            <a:avLst/>
          </a:prstGeom>
          <a:solidFill>
            <a:srgbClr val="C6A0F8"/>
          </a:solidFill>
          <a:ln>
            <a:solidFill>
              <a:srgbClr val="C6A0F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ight Triangle 245"/>
          <p:cNvSpPr/>
          <p:nvPr/>
        </p:nvSpPr>
        <p:spPr>
          <a:xfrm rot="5400000">
            <a:off x="4712988" y="4672492"/>
            <a:ext cx="557236" cy="110550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ight Triangle 246"/>
          <p:cNvSpPr/>
          <p:nvPr/>
        </p:nvSpPr>
        <p:spPr>
          <a:xfrm rot="5400000">
            <a:off x="4454612" y="4934041"/>
            <a:ext cx="98451" cy="129974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ight Triangle 247"/>
          <p:cNvSpPr/>
          <p:nvPr/>
        </p:nvSpPr>
        <p:spPr>
          <a:xfrm rot="10800000">
            <a:off x="6282689" y="4950556"/>
            <a:ext cx="1158710" cy="553308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ight Triangle 248"/>
          <p:cNvSpPr/>
          <p:nvPr/>
        </p:nvSpPr>
        <p:spPr>
          <a:xfrm rot="10800000">
            <a:off x="8420099" y="4946627"/>
            <a:ext cx="624523" cy="553308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ight Triangle 249"/>
          <p:cNvSpPr/>
          <p:nvPr/>
        </p:nvSpPr>
        <p:spPr>
          <a:xfrm rot="10800000">
            <a:off x="6282687" y="4952975"/>
            <a:ext cx="1345119" cy="557239"/>
          </a:xfrm>
          <a:prstGeom prst="rtTriangle">
            <a:avLst/>
          </a:prstGeom>
          <a:solidFill>
            <a:srgbClr val="90A2CF"/>
          </a:solidFill>
          <a:ln>
            <a:solidFill>
              <a:srgbClr val="90A2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Triangle 250"/>
          <p:cNvSpPr/>
          <p:nvPr/>
        </p:nvSpPr>
        <p:spPr>
          <a:xfrm>
            <a:off x="7441399" y="5445125"/>
            <a:ext cx="177591" cy="6508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ectangle 251"/>
          <p:cNvSpPr/>
          <p:nvPr/>
        </p:nvSpPr>
        <p:spPr>
          <a:xfrm>
            <a:off x="4640309" y="1560163"/>
            <a:ext cx="4152029" cy="369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1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234" grpId="0" animBg="1"/>
      <p:bldP spid="235" grpId="0" animBg="1"/>
      <p:bldP spid="236" grpId="0" animBg="1"/>
      <p:bldP spid="237" grpId="0" animBg="1"/>
      <p:bldP spid="239" grpId="0" animBg="1"/>
      <p:bldP spid="17" grpId="0" animBg="1"/>
      <p:bldP spid="241" grpId="0" animBg="1"/>
      <p:bldP spid="238" grpId="0" animBg="1"/>
      <p:bldP spid="242" grpId="0" animBg="1"/>
      <p:bldP spid="243" grpId="0" animBg="1"/>
      <p:bldP spid="244" grpId="0" animBg="1"/>
      <p:bldP spid="240" grpId="0" animBg="1"/>
      <p:bldP spid="246" grpId="0" animBg="1"/>
      <p:bldP spid="247" grpId="0" animBg="1"/>
      <p:bldP spid="247" grpId="1" animBg="1"/>
      <p:bldP spid="248" grpId="0" animBg="1"/>
      <p:bldP spid="249" grpId="0" animBg="1"/>
      <p:bldP spid="250" grpId="0" animBg="1"/>
      <p:bldP spid="251" grpId="0" animBg="1"/>
      <p:bldP spid="2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99422" y="390208"/>
            <a:ext cx="8544541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ASD risk increased with short </a:t>
            </a:r>
            <a:r>
              <a:rPr lang="en-US" sz="3200" dirty="0" err="1" smtClean="0"/>
              <a:t>interbirth</a:t>
            </a:r>
            <a:r>
              <a:rPr lang="en-US" sz="3200" dirty="0" smtClean="0"/>
              <a:t> intervals</a:t>
            </a:r>
            <a:endParaRPr lang="en-US" sz="32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2" y="2273880"/>
            <a:ext cx="8269338" cy="3965414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6500520" y="6614923"/>
            <a:ext cx="25809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Risch</a:t>
            </a:r>
            <a:r>
              <a:rPr lang="en-US" sz="800" i="1" dirty="0" smtClean="0"/>
              <a:t> et al, American Journal of Psychiatry, 2014</a:t>
            </a:r>
            <a:endParaRPr lang="en-US" sz="800" i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430462" y="1560163"/>
            <a:ext cx="80566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California Department of Developmental Services registry</a:t>
            </a:r>
          </a:p>
          <a:p>
            <a:r>
              <a:rPr lang="en-US" sz="1500" dirty="0" smtClean="0"/>
              <a:t>13,533 families with an autistic child, 20,981 control families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27069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511040" cy="9906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2886"/>
            <a:ext cx="4622800" cy="908074"/>
          </a:xfrm>
        </p:spPr>
        <p:txBody>
          <a:bodyPr>
            <a:noAutofit/>
          </a:bodyPr>
          <a:lstStyle/>
          <a:p>
            <a:r>
              <a:rPr lang="en-US" dirty="0" smtClean="0"/>
              <a:t>Recent advances in autism genetics research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3380" y="3133778"/>
            <a:ext cx="4179580" cy="106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genetics &amp; family data show </a:t>
            </a:r>
            <a:r>
              <a:rPr lang="en-US" dirty="0" smtClean="0"/>
              <a:t>us about</a:t>
            </a:r>
            <a:r>
              <a:rPr lang="en-US" dirty="0" smtClean="0"/>
              <a:t> </a:t>
            </a:r>
            <a:r>
              <a:rPr lang="en-US" dirty="0" smtClean="0"/>
              <a:t>risk to </a:t>
            </a:r>
            <a:r>
              <a:rPr lang="en-US" dirty="0" smtClean="0"/>
              <a:t>females vs. males</a:t>
            </a: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3380" y="4525425"/>
            <a:ext cx="3831431" cy="123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Proposed mechanisms for females’ protection, males’ risk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003753" y="4947200"/>
            <a:ext cx="1880352" cy="16801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30517" y="4071979"/>
            <a:ext cx="1659803" cy="906892"/>
            <a:chOff x="7242821" y="5758849"/>
            <a:chExt cx="1659803" cy="906892"/>
          </a:xfrm>
        </p:grpSpPr>
        <p:grpSp>
          <p:nvGrpSpPr>
            <p:cNvPr id="7" name="Group 6"/>
            <p:cNvGrpSpPr/>
            <p:nvPr/>
          </p:nvGrpSpPr>
          <p:grpSpPr>
            <a:xfrm flipH="1">
              <a:off x="7242821" y="5758849"/>
              <a:ext cx="1013357" cy="906892"/>
              <a:chOff x="5064762" y="1620521"/>
              <a:chExt cx="757752" cy="678141"/>
            </a:xfrm>
          </p:grpSpPr>
          <p:sp>
            <p:nvSpPr>
              <p:cNvPr id="8" name="Oval 7"/>
              <p:cNvSpPr/>
              <p:nvPr/>
            </p:nvSpPr>
            <p:spPr>
              <a:xfrm rot="18735800">
                <a:off x="5181013" y="1660679"/>
                <a:ext cx="451671" cy="49877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759FFF">
                    <a:tint val="45000"/>
                    <a:satMod val="400000"/>
                  </a:srgbClr>
                </a:duotone>
              </a:blip>
              <a:srcRect t="14722" r="46625" b="35060"/>
              <a:stretch/>
            </p:blipFill>
            <p:spPr>
              <a:xfrm>
                <a:off x="5064762" y="1620521"/>
                <a:ext cx="664299" cy="62501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 rot="18735800">
                <a:off x="5590322" y="2066471"/>
                <a:ext cx="321589" cy="14279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38" descr="Male_symbol.pdf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78" r="18093"/>
            <a:stretch/>
          </p:blipFill>
          <p:spPr>
            <a:xfrm>
              <a:off x="8228314" y="5840766"/>
              <a:ext cx="674310" cy="65198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717215" y="3259539"/>
            <a:ext cx="1318207" cy="936541"/>
            <a:chOff x="6623887" y="4825597"/>
            <a:chExt cx="1318207" cy="9365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F72A2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623887" y="4825597"/>
              <a:ext cx="936541" cy="93654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2623" y="4837448"/>
              <a:ext cx="449471" cy="802133"/>
            </a:xfrm>
            <a:prstGeom prst="rect">
              <a:avLst/>
            </a:prstGeom>
          </p:spPr>
        </p:pic>
      </p:grpSp>
      <p:cxnSp>
        <p:nvCxnSpPr>
          <p:cNvPr id="45" name="Straight Arrow Connector 44"/>
          <p:cNvCxnSpPr/>
          <p:nvPr/>
        </p:nvCxnSpPr>
        <p:spPr>
          <a:xfrm flipV="1">
            <a:off x="5229978" y="4073523"/>
            <a:ext cx="654127" cy="898925"/>
          </a:xfrm>
          <a:prstGeom prst="straightConnector1">
            <a:avLst/>
          </a:prstGeom>
          <a:ln w="58166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9" idx="5"/>
          </p:cNvCxnSpPr>
          <p:nvPr/>
        </p:nvCxnSpPr>
        <p:spPr>
          <a:xfrm flipV="1">
            <a:off x="5349512" y="4696716"/>
            <a:ext cx="1424260" cy="426270"/>
          </a:xfrm>
          <a:prstGeom prst="straightConnector1">
            <a:avLst/>
          </a:prstGeom>
          <a:ln w="58166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5280" y="1752069"/>
            <a:ext cx="0" cy="838731"/>
          </a:xfrm>
          <a:prstGeom prst="line">
            <a:avLst/>
          </a:prstGeom>
          <a:ln w="762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280" y="3133778"/>
            <a:ext cx="0" cy="2688683"/>
          </a:xfrm>
          <a:prstGeom prst="line">
            <a:avLst/>
          </a:prstGeom>
          <a:ln w="762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437023" y="748184"/>
            <a:ext cx="2833195" cy="2139442"/>
            <a:chOff x="5604388" y="905704"/>
            <a:chExt cx="2833195" cy="2139442"/>
          </a:xfrm>
        </p:grpSpPr>
        <p:sp>
          <p:nvSpPr>
            <p:cNvPr id="12" name="TextBox 11"/>
            <p:cNvSpPr txBox="1"/>
            <p:nvPr/>
          </p:nvSpPr>
          <p:spPr>
            <a:xfrm>
              <a:off x="5604388" y="2845091"/>
              <a:ext cx="28331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http://</a:t>
              </a:r>
              <a:r>
                <a:rPr lang="en-US" sz="700" dirty="0" err="1"/>
                <a:t>www.scientificamerican.com</a:t>
              </a:r>
              <a:r>
                <a:rPr lang="en-US" sz="700" dirty="0"/>
                <a:t>/article/autism-genetic-mutations/</a:t>
              </a:r>
            </a:p>
          </p:txBody>
        </p:sp>
        <p:pic>
          <p:nvPicPr>
            <p:cNvPr id="13" name="Picture 12" descr="autismGenetic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056" y="905704"/>
              <a:ext cx="1949232" cy="194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90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6952887" y="3654851"/>
            <a:ext cx="2001698" cy="175515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574403" y="3654851"/>
            <a:ext cx="1608697" cy="175515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51986" y="3644527"/>
            <a:ext cx="1789052" cy="175515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99422" y="390208"/>
            <a:ext cx="8544541" cy="990600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Males</a:t>
            </a:r>
            <a:r>
              <a:rPr lang="en-US" sz="3200" b="1" dirty="0" smtClean="0"/>
              <a:t>’ </a:t>
            </a:r>
            <a:r>
              <a:rPr lang="en-US" sz="3200" dirty="0" smtClean="0"/>
              <a:t>risk increased with short </a:t>
            </a:r>
            <a:r>
              <a:rPr lang="en-US" sz="3200" dirty="0" err="1" smtClean="0"/>
              <a:t>interbirth</a:t>
            </a:r>
            <a:r>
              <a:rPr lang="en-US" sz="3200" dirty="0" smtClean="0"/>
              <a:t> intervals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4253287" y="1956896"/>
            <a:ext cx="2002437" cy="1038178"/>
            <a:chOff x="157408" y="2689588"/>
            <a:chExt cx="2540444" cy="1317112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2159845" y="4006700"/>
              <a:ext cx="41823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336480" y="2979240"/>
              <a:ext cx="3613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rgbClr val="008000"/>
                  </a:solidFill>
                </a:rPr>
                <a:t>?</a:t>
              </a:r>
              <a:endParaRPr lang="en-US" sz="2600" b="1" dirty="0">
                <a:solidFill>
                  <a:srgbClr val="008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66257" y="3066075"/>
              <a:ext cx="653090" cy="840212"/>
              <a:chOff x="5795403" y="2653752"/>
              <a:chExt cx="887418" cy="1141678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57408" y="2689588"/>
              <a:ext cx="945461" cy="1216351"/>
              <a:chOff x="5795403" y="2653752"/>
              <a:chExt cx="887418" cy="114167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02685" y="3222972"/>
              <a:ext cx="532283" cy="684792"/>
              <a:chOff x="5795403" y="2653752"/>
              <a:chExt cx="887418" cy="114167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 descr="autism_ribbon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670" y="3259564"/>
              <a:ext cx="202565" cy="355003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 rot="20893735">
              <a:off x="1176979" y="3047345"/>
              <a:ext cx="287462" cy="111088"/>
              <a:chOff x="1917347" y="4841190"/>
              <a:chExt cx="253345" cy="97904"/>
            </a:xfrm>
          </p:grpSpPr>
          <p:sp>
            <p:nvSpPr>
              <p:cNvPr id="13" name="Oval 12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138660" y="3340894"/>
              <a:ext cx="440623" cy="566869"/>
              <a:chOff x="5795403" y="2653752"/>
              <a:chExt cx="887418" cy="114167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 rot="20893735">
              <a:off x="1780248" y="3213735"/>
              <a:ext cx="215543" cy="83296"/>
              <a:chOff x="1917347" y="4841190"/>
              <a:chExt cx="253345" cy="97904"/>
            </a:xfrm>
          </p:grpSpPr>
          <p:sp>
            <p:nvSpPr>
              <p:cNvPr id="44" name="Oval 43"/>
              <p:cNvSpPr/>
              <p:nvPr/>
            </p:nvSpPr>
            <p:spPr>
              <a:xfrm rot="225753">
                <a:off x="1917347" y="4841190"/>
                <a:ext cx="190265" cy="9790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225753">
                <a:off x="2033005" y="4904339"/>
                <a:ext cx="137687" cy="2703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Picture 45" descr="autism_ribbon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354" y="3380714"/>
              <a:ext cx="151890" cy="26619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474351" y="1963164"/>
            <a:ext cx="2002437" cy="1020844"/>
            <a:chOff x="233786" y="5231941"/>
            <a:chExt cx="2533594" cy="1291628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2229373" y="6523569"/>
              <a:ext cx="41823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2406008" y="5496109"/>
              <a:ext cx="3613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rgbClr val="008000"/>
                  </a:solidFill>
                </a:rPr>
                <a:t>?</a:t>
              </a:r>
              <a:endParaRPr lang="en-US" sz="2600" b="1" dirty="0">
                <a:solidFill>
                  <a:srgbClr val="008000"/>
                </a:solidFill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233786" y="5231941"/>
              <a:ext cx="2423112" cy="1218799"/>
              <a:chOff x="275676" y="3465971"/>
              <a:chExt cx="2007599" cy="100980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946167" y="3778058"/>
                <a:ext cx="541375" cy="696489"/>
                <a:chOff x="5795403" y="2653752"/>
                <a:chExt cx="887418" cy="1141678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100178" y="2653752"/>
                  <a:ext cx="263471" cy="2634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6100178" y="2983793"/>
                  <a:ext cx="263471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100178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285805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7601936">
                  <a:off x="6464069" y="2940271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 rot="13998064" flipH="1">
                  <a:off x="5952138" y="2928858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275676" y="3465971"/>
                <a:ext cx="783734" cy="1008287"/>
                <a:chOff x="5795403" y="2653752"/>
                <a:chExt cx="887418" cy="1141678"/>
              </a:xfrm>
            </p:grpSpPr>
            <p:sp>
              <p:nvSpPr>
                <p:cNvPr id="55" name="Oval 54"/>
                <p:cNvSpPr/>
                <p:nvPr/>
              </p:nvSpPr>
              <p:spPr>
                <a:xfrm>
                  <a:off x="6100178" y="2653752"/>
                  <a:ext cx="263471" cy="2634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6100178" y="2983793"/>
                  <a:ext cx="263471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6100178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285805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 rot="7601936">
                  <a:off x="6464069" y="2940271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 rot="13998064" flipH="1">
                  <a:off x="5952138" y="2928858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1473730" y="3908117"/>
                <a:ext cx="441233" cy="567654"/>
                <a:chOff x="5795403" y="2653752"/>
                <a:chExt cx="887418" cy="1141678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6100178" y="2653752"/>
                  <a:ext cx="263471" cy="2634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6100178" y="2983793"/>
                  <a:ext cx="263471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6100178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6285805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rot="7601936">
                  <a:off x="6464069" y="2940271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 rot="13998064" flipH="1">
                  <a:off x="5952138" y="2928858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8" name="Picture 67" descr="autism_ribbon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128" b="98066" l="3390" r="9762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9442" y="3938449"/>
                <a:ext cx="167915" cy="294278"/>
              </a:xfrm>
              <a:prstGeom prst="rect">
                <a:avLst/>
              </a:prstGeom>
            </p:spPr>
          </p:pic>
          <p:grpSp>
            <p:nvGrpSpPr>
              <p:cNvPr id="72" name="Group 71"/>
              <p:cNvGrpSpPr/>
              <p:nvPr/>
            </p:nvGrpSpPr>
            <p:grpSpPr>
              <a:xfrm>
                <a:off x="1918023" y="4005867"/>
                <a:ext cx="365252" cy="469903"/>
                <a:chOff x="5795403" y="2653752"/>
                <a:chExt cx="887418" cy="1141678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6100178" y="2653752"/>
                  <a:ext cx="263471" cy="2634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6100178" y="2983793"/>
                  <a:ext cx="263471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6100178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6285805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 rot="7601936">
                  <a:off x="6464069" y="2940271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 rot="13998064" flipH="1">
                  <a:off x="5952138" y="2928858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 rot="20893735">
                <a:off x="1620920" y="3900460"/>
                <a:ext cx="178673" cy="69048"/>
                <a:chOff x="1917347" y="4841190"/>
                <a:chExt cx="253345" cy="97904"/>
              </a:xfrm>
            </p:grpSpPr>
            <p:sp>
              <p:nvSpPr>
                <p:cNvPr id="80" name="Oval 79"/>
                <p:cNvSpPr/>
                <p:nvPr/>
              </p:nvSpPr>
              <p:spPr>
                <a:xfrm rot="225753">
                  <a:off x="1917347" y="4841190"/>
                  <a:ext cx="190265" cy="9790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 rot="225753">
                  <a:off x="2033005" y="4904339"/>
                  <a:ext cx="137687" cy="2703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2" name="Picture 81" descr="autism_ribbon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128" b="98066" l="3390" r="9762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7376" y="4038876"/>
                <a:ext cx="125908" cy="220660"/>
              </a:xfrm>
              <a:prstGeom prst="rect">
                <a:avLst/>
              </a:prstGeom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1107259" y="3753693"/>
                <a:ext cx="214489" cy="205329"/>
                <a:chOff x="1113052" y="3561066"/>
                <a:chExt cx="322934" cy="309143"/>
              </a:xfrm>
            </p:grpSpPr>
            <p:sp>
              <p:nvSpPr>
                <p:cNvPr id="83" name="Oval 82"/>
                <p:cNvSpPr/>
                <p:nvPr/>
              </p:nvSpPr>
              <p:spPr>
                <a:xfrm rot="18944562">
                  <a:off x="1289761" y="3561066"/>
                  <a:ext cx="88600" cy="188455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 rot="2655438" flipH="1">
                  <a:off x="1163331" y="3571911"/>
                  <a:ext cx="88600" cy="188455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1390851" y="3723126"/>
                  <a:ext cx="45135" cy="136272"/>
                </a:xfrm>
                <a:prstGeom prst="line">
                  <a:avLst/>
                </a:prstGeom>
                <a:ln w="38100" cmpd="sng">
                  <a:solidFill>
                    <a:srgbClr val="8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H="1">
                  <a:off x="1113052" y="3733937"/>
                  <a:ext cx="45135" cy="136272"/>
                </a:xfrm>
                <a:prstGeom prst="line">
                  <a:avLst/>
                </a:prstGeom>
                <a:ln w="38100" cmpd="sng">
                  <a:solidFill>
                    <a:srgbClr val="8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08" y="1380807"/>
            <a:ext cx="3366334" cy="1799115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1164084" y="3139610"/>
            <a:ext cx="25809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Risch</a:t>
            </a:r>
            <a:r>
              <a:rPr lang="en-US" sz="800" i="1" dirty="0" smtClean="0"/>
              <a:t> et al, American Journal of Psychiatry, 2014</a:t>
            </a:r>
            <a:endParaRPr lang="en-US" sz="800" i="1" dirty="0"/>
          </a:p>
        </p:txBody>
      </p:sp>
      <p:sp>
        <p:nvSpPr>
          <p:cNvPr id="70" name="Rectangle 69"/>
          <p:cNvSpPr/>
          <p:nvPr/>
        </p:nvSpPr>
        <p:spPr>
          <a:xfrm>
            <a:off x="4240060" y="1879125"/>
            <a:ext cx="2077614" cy="1198541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6457857" y="1879125"/>
            <a:ext cx="2077614" cy="1198541"/>
          </a:xfrm>
          <a:prstGeom prst="rect">
            <a:avLst/>
          </a:prstGeom>
          <a:noFill/>
          <a:ln w="38100" cmpd="sng">
            <a:solidFill>
              <a:srgbClr val="A266B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4145076" y="1380808"/>
            <a:ext cx="419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High risk families from AGRE: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6" y="3523060"/>
            <a:ext cx="3482368" cy="210026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7"/>
          <a:srcRect l="16945"/>
          <a:stretch/>
        </p:blipFill>
        <p:spPr>
          <a:xfrm>
            <a:off x="3441038" y="3512045"/>
            <a:ext cx="2892297" cy="210026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8"/>
          <a:srcRect l="16952"/>
          <a:stretch/>
        </p:blipFill>
        <p:spPr>
          <a:xfrm>
            <a:off x="6212471" y="3523060"/>
            <a:ext cx="2892055" cy="2046061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94944" y="5775692"/>
            <a:ext cx="85490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In these high-risk families: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emales’ risk more strongly driven by their high mutation load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Males may be more vulnerable to (females protected from) environmental risk factors</a:t>
            </a:r>
          </a:p>
        </p:txBody>
      </p:sp>
    </p:spTree>
    <p:extLst>
      <p:ext uri="{BB962C8B-B14F-4D97-AF65-F5344CB8AC3E}">
        <p14:creationId xmlns:p14="http://schemas.microsoft.com/office/powerpoint/2010/main" val="337808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4" grpId="0" animBg="1"/>
      <p:bldP spid="4" grpId="0" animBg="1"/>
      <p:bldP spid="70" grpId="0" animBg="1"/>
      <p:bldP spid="119" grpId="0" animBg="1"/>
      <p:bldP spid="89" grpId="0"/>
      <p:bldP spid="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2013" y="4016273"/>
            <a:ext cx="1002732" cy="2289717"/>
          </a:xfrm>
          <a:prstGeom prst="rect">
            <a:avLst/>
          </a:prstGeom>
          <a:solidFill>
            <a:schemeClr val="accent5">
              <a:lumMod val="60000"/>
              <a:lumOff val="40000"/>
              <a:alpha val="72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79288" y="3626100"/>
            <a:ext cx="4088575" cy="3132527"/>
            <a:chOff x="4879288" y="3626100"/>
            <a:chExt cx="4088575" cy="3132527"/>
          </a:xfrm>
        </p:grpSpPr>
        <p:sp>
          <p:nvSpPr>
            <p:cNvPr id="21" name="TextBox 20"/>
            <p:cNvSpPr txBox="1"/>
            <p:nvPr/>
          </p:nvSpPr>
          <p:spPr>
            <a:xfrm>
              <a:off x="6965395" y="6543183"/>
              <a:ext cx="16588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smtClean="0"/>
                <a:t>Sanders, </a:t>
              </a:r>
              <a:r>
                <a:rPr lang="en-US" sz="800" i="1" dirty="0" smtClean="0"/>
                <a:t>et al.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Neuron</a:t>
              </a:r>
              <a:r>
                <a:rPr lang="en-US" sz="800" dirty="0" smtClean="0"/>
                <a:t>, 2011</a:t>
              </a:r>
              <a:endParaRPr lang="en-US" sz="8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030" t="9427"/>
            <a:stretch/>
          </p:blipFill>
          <p:spPr>
            <a:xfrm>
              <a:off x="4879288" y="3995552"/>
              <a:ext cx="3744978" cy="260175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904334" y="3626100"/>
              <a:ext cx="40635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500" b="1" dirty="0" smtClean="0"/>
                <a:t>CNVs affect more genes in females</a:t>
              </a:r>
            </a:p>
          </p:txBody>
        </p: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199" y="410215"/>
            <a:ext cx="7967555" cy="990600"/>
          </a:xfrm>
        </p:spPr>
        <p:txBody>
          <a:bodyPr>
            <a:noAutofit/>
          </a:bodyPr>
          <a:lstStyle/>
          <a:p>
            <a:r>
              <a:rPr lang="en-US" sz="3000" spc="0" dirty="0"/>
              <a:t>Autistic females carry higher mutation loads than males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9795" y="1750140"/>
            <a:ext cx="7195101" cy="1555049"/>
            <a:chOff x="509795" y="1750140"/>
            <a:chExt cx="7195101" cy="15550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65411" y="976201"/>
              <a:ext cx="1513252" cy="314472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09795" y="1750140"/>
              <a:ext cx="2752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 smtClean="0"/>
                <a:t>Copy number variants: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46025" y="2912291"/>
              <a:ext cx="1658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 smtClean="0"/>
                <a:t>Duplication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046025" y="1812584"/>
              <a:ext cx="1658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 smtClean="0"/>
                <a:t>Deletion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9794" y="3626220"/>
            <a:ext cx="4054726" cy="2926187"/>
            <a:chOff x="509794" y="3626220"/>
            <a:chExt cx="4054726" cy="2926187"/>
          </a:xfrm>
        </p:grpSpPr>
        <p:grpSp>
          <p:nvGrpSpPr>
            <p:cNvPr id="39" name="Group 38"/>
            <p:cNvGrpSpPr/>
            <p:nvPr/>
          </p:nvGrpSpPr>
          <p:grpSpPr>
            <a:xfrm>
              <a:off x="509795" y="3995552"/>
              <a:ext cx="4054725" cy="2368773"/>
              <a:chOff x="2921000" y="2670196"/>
              <a:chExt cx="3187646" cy="1862225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2921000" y="2936895"/>
                <a:ext cx="3187646" cy="1595526"/>
                <a:chOff x="2921000" y="2887818"/>
                <a:chExt cx="2679700" cy="1341282"/>
              </a:xfrm>
            </p:grpSpPr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6180"/>
                <a:stretch/>
              </p:blipFill>
              <p:spPr>
                <a:xfrm>
                  <a:off x="3530600" y="2887818"/>
                  <a:ext cx="2070100" cy="1341282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21000" y="3124200"/>
                  <a:ext cx="609600" cy="1104900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b="10341"/>
              <a:stretch/>
            </p:blipFill>
            <p:spPr>
              <a:xfrm>
                <a:off x="2921000" y="2670196"/>
                <a:ext cx="3086100" cy="239121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2776481" y="6336963"/>
              <a:ext cx="16588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smtClean="0"/>
                <a:t>Levy, </a:t>
              </a:r>
              <a:r>
                <a:rPr lang="en-US" sz="800" i="1" dirty="0" smtClean="0"/>
                <a:t>et al.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Neuron</a:t>
              </a:r>
              <a:r>
                <a:rPr lang="en-US" sz="800" dirty="0" smtClean="0"/>
                <a:t>, 2011</a:t>
              </a:r>
              <a:endParaRPr lang="en-US" sz="8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9794" y="3626220"/>
              <a:ext cx="40547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500" b="1" dirty="0" smtClean="0"/>
                <a:t>Higher </a:t>
              </a:r>
              <a:r>
                <a:rPr lang="en-US" sz="1500" b="1" i="1" dirty="0" smtClean="0"/>
                <a:t>de novo </a:t>
              </a:r>
              <a:r>
                <a:rPr lang="en-US" sz="1500" b="1" dirty="0" smtClean="0"/>
                <a:t>CNV frequency in females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209402" y="4754417"/>
            <a:ext cx="2423452" cy="59363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9794" y="1553984"/>
            <a:ext cx="356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Single nucleotide variants: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35" y="1861372"/>
            <a:ext cx="2616200" cy="2692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35" y="1861372"/>
            <a:ext cx="2616200" cy="2692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36118" y="1871696"/>
            <a:ext cx="1917742" cy="728293"/>
            <a:chOff x="2336118" y="2129796"/>
            <a:chExt cx="1917742" cy="728293"/>
          </a:xfrm>
        </p:grpSpPr>
        <p:sp>
          <p:nvSpPr>
            <p:cNvPr id="29" name="Oval 28"/>
            <p:cNvSpPr/>
            <p:nvPr/>
          </p:nvSpPr>
          <p:spPr>
            <a:xfrm>
              <a:off x="2336118" y="2556333"/>
              <a:ext cx="258123" cy="301756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634640" y="2406601"/>
              <a:ext cx="569871" cy="18070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14870" y="2129796"/>
              <a:ext cx="12389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6600"/>
                  </a:solidFill>
                </a:rPr>
                <a:t>Substitution</a:t>
              </a:r>
              <a:endParaRPr lang="en-US" sz="1400" dirty="0">
                <a:solidFill>
                  <a:srgbClr val="FF6600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00035" y="3434376"/>
            <a:ext cx="2616200" cy="1119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665615" y="3169607"/>
            <a:ext cx="629820" cy="299422"/>
            <a:chOff x="3478206" y="2973434"/>
            <a:chExt cx="629820" cy="299422"/>
          </a:xfrm>
        </p:grpSpPr>
        <p:sp>
          <p:nvSpPr>
            <p:cNvPr id="4" name="Octagon 3"/>
            <p:cNvSpPr/>
            <p:nvPr/>
          </p:nvSpPr>
          <p:spPr>
            <a:xfrm>
              <a:off x="3643404" y="2973434"/>
              <a:ext cx="299422" cy="299422"/>
            </a:xfrm>
            <a:prstGeom prst="oct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78206" y="3007371"/>
              <a:ext cx="6298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STOP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flipV="1">
            <a:off x="3204511" y="2963121"/>
            <a:ext cx="326609" cy="31619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099258" y="2674534"/>
            <a:ext cx="1238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Nonsense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74650" y="4119457"/>
            <a:ext cx="1380585" cy="1175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52235" y="4241692"/>
            <a:ext cx="938373" cy="992232"/>
            <a:chOff x="352235" y="4499792"/>
            <a:chExt cx="938373" cy="992232"/>
          </a:xfrm>
        </p:grpSpPr>
        <p:sp>
          <p:nvSpPr>
            <p:cNvPr id="3" name="Oval 2"/>
            <p:cNvSpPr/>
            <p:nvPr/>
          </p:nvSpPr>
          <p:spPr>
            <a:xfrm>
              <a:off x="820830" y="4499792"/>
              <a:ext cx="258123" cy="301756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831155" y="4832520"/>
              <a:ext cx="92238" cy="267739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52235" y="5014970"/>
              <a:ext cx="93837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6600"/>
                  </a:solidFill>
                </a:rPr>
                <a:t>Insertion </a:t>
              </a:r>
            </a:p>
            <a:p>
              <a:pPr algn="ctr"/>
              <a:r>
                <a:rPr lang="en-US" sz="1100" dirty="0" smtClean="0">
                  <a:solidFill>
                    <a:srgbClr val="FF6600"/>
                  </a:solidFill>
                </a:rPr>
                <a:t>(or deletion)</a:t>
              </a:r>
              <a:endParaRPr lang="en-US" sz="1100" dirty="0">
                <a:solidFill>
                  <a:srgbClr val="FF6600"/>
                </a:solidFill>
              </a:endParaRPr>
            </a:p>
          </p:txBody>
        </p: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199" y="348271"/>
            <a:ext cx="7967555" cy="990600"/>
          </a:xfrm>
        </p:spPr>
        <p:txBody>
          <a:bodyPr>
            <a:noAutofit/>
          </a:bodyPr>
          <a:lstStyle/>
          <a:p>
            <a:r>
              <a:rPr lang="en-US" sz="3000" spc="0" dirty="0"/>
              <a:t>Autistic females carry higher mutation loads than males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89282" y="5402152"/>
            <a:ext cx="16588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Sanders, </a:t>
            </a:r>
            <a:r>
              <a:rPr lang="en-US" sz="800" i="1" dirty="0" smtClean="0"/>
              <a:t>et al.</a:t>
            </a:r>
            <a:r>
              <a:rPr lang="en-US" sz="800" dirty="0" smtClean="0"/>
              <a:t>, </a:t>
            </a:r>
            <a:r>
              <a:rPr lang="en-US" sz="800" i="1" dirty="0" smtClean="0"/>
              <a:t>Nature</a:t>
            </a:r>
            <a:r>
              <a:rPr lang="en-US" sz="800" dirty="0" smtClean="0"/>
              <a:t>, 2012</a:t>
            </a:r>
            <a:endParaRPr lang="en-US" sz="800" dirty="0"/>
          </a:p>
        </p:txBody>
      </p:sp>
      <p:sp>
        <p:nvSpPr>
          <p:cNvPr id="48" name="TextBox 47"/>
          <p:cNvSpPr txBox="1"/>
          <p:nvPr/>
        </p:nvSpPr>
        <p:spPr>
          <a:xfrm>
            <a:off x="4623625" y="1586718"/>
            <a:ext cx="3929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dirty="0" smtClean="0"/>
              <a:t>Higher incidence of </a:t>
            </a:r>
            <a:r>
              <a:rPr lang="en-US" sz="1500" b="1" i="1" dirty="0" smtClean="0"/>
              <a:t>de novo,</a:t>
            </a:r>
            <a:r>
              <a:rPr lang="en-US" sz="1500" b="1" dirty="0" smtClean="0"/>
              <a:t> protein-damaging SNVs in autistic females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219560" y="4241692"/>
            <a:ext cx="1267144" cy="1170784"/>
          </a:xfrm>
          <a:prstGeom prst="rect">
            <a:avLst/>
          </a:prstGeom>
          <a:solidFill>
            <a:schemeClr val="accent5">
              <a:lumMod val="60000"/>
              <a:lumOff val="40000"/>
              <a:alpha val="47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600" y="2211976"/>
            <a:ext cx="3770529" cy="3262444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5069532" y="5959403"/>
            <a:ext cx="3768103" cy="828931"/>
            <a:chOff x="5069532" y="5959403"/>
            <a:chExt cx="3768103" cy="828931"/>
          </a:xfrm>
        </p:grpSpPr>
        <p:grpSp>
          <p:nvGrpSpPr>
            <p:cNvPr id="54" name="Group 53"/>
            <p:cNvGrpSpPr/>
            <p:nvPr/>
          </p:nvGrpSpPr>
          <p:grpSpPr>
            <a:xfrm>
              <a:off x="5069532" y="5959403"/>
              <a:ext cx="3768103" cy="603730"/>
              <a:chOff x="307975" y="3394075"/>
              <a:chExt cx="2298700" cy="36830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1136650" y="3492500"/>
                <a:ext cx="1431925" cy="73025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14325" y="3584575"/>
                <a:ext cx="2254250" cy="73025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975" y="3394075"/>
                <a:ext cx="2298700" cy="368300"/>
              </a:xfrm>
              <a:prstGeom prst="rect">
                <a:avLst/>
              </a:prstGeom>
            </p:spPr>
          </p:pic>
        </p:grpSp>
        <p:sp>
          <p:nvSpPr>
            <p:cNvPr id="65" name="TextBox 64"/>
            <p:cNvSpPr txBox="1"/>
            <p:nvPr/>
          </p:nvSpPr>
          <p:spPr>
            <a:xfrm>
              <a:off x="7116310" y="6572890"/>
              <a:ext cx="16588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smtClean="0"/>
                <a:t>Neale, </a:t>
              </a:r>
              <a:r>
                <a:rPr lang="en-US" sz="800" i="1" dirty="0" smtClean="0"/>
                <a:t>et al.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Nature</a:t>
              </a:r>
              <a:r>
                <a:rPr lang="en-US" sz="800" dirty="0" smtClean="0"/>
                <a:t>, 2012</a:t>
              </a:r>
              <a:endParaRPr lang="en-US" sz="8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600270" y="5111128"/>
            <a:ext cx="3242114" cy="1611347"/>
            <a:chOff x="1600270" y="5111128"/>
            <a:chExt cx="3242114" cy="1611347"/>
          </a:xfrm>
        </p:grpSpPr>
        <p:grpSp>
          <p:nvGrpSpPr>
            <p:cNvPr id="58" name="Group 57"/>
            <p:cNvGrpSpPr/>
            <p:nvPr/>
          </p:nvGrpSpPr>
          <p:grpSpPr>
            <a:xfrm>
              <a:off x="1600270" y="5111128"/>
              <a:ext cx="3242114" cy="1461762"/>
              <a:chOff x="710349" y="2933700"/>
              <a:chExt cx="2197100" cy="99060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751417" y="3357033"/>
                <a:ext cx="2156032" cy="73025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51417" y="3451223"/>
                <a:ext cx="2156032" cy="73025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51417" y="3547530"/>
                <a:ext cx="2156032" cy="73025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51417" y="3641720"/>
                <a:ext cx="438150" cy="73025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0349" y="2933700"/>
                <a:ext cx="2197100" cy="990600"/>
              </a:xfrm>
              <a:prstGeom prst="rect">
                <a:avLst/>
              </a:prstGeom>
            </p:spPr>
          </p:pic>
          <p:sp>
            <p:nvSpPr>
              <p:cNvPr id="64" name="Rectangle 63"/>
              <p:cNvSpPr/>
              <p:nvPr/>
            </p:nvSpPr>
            <p:spPr>
              <a:xfrm>
                <a:off x="1729315" y="3835400"/>
                <a:ext cx="1178134" cy="88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130235" y="6507031"/>
              <a:ext cx="16588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err="1" smtClean="0"/>
                <a:t>Iossifov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et al.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Neuron</a:t>
              </a:r>
              <a:r>
                <a:rPr lang="en-US" sz="800" dirty="0" smtClean="0"/>
                <a:t>, 2012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41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3" grpId="0" animBg="1"/>
      <p:bldP spid="13" grpId="1" animBg="1"/>
      <p:bldP spid="52" grpId="0"/>
      <p:bldP spid="53" grpId="0" animBg="1"/>
      <p:bldP spid="53" grpId="1" animBg="1"/>
      <p:bldP spid="45" grpId="0"/>
      <p:bldP spid="48" grpId="0"/>
      <p:bldP spid="6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199" y="399891"/>
            <a:ext cx="7967555" cy="990600"/>
          </a:xfrm>
        </p:spPr>
        <p:txBody>
          <a:bodyPr>
            <a:noAutofit/>
          </a:bodyPr>
          <a:lstStyle/>
          <a:p>
            <a:r>
              <a:rPr lang="en-US" sz="3000" spc="0" dirty="0"/>
              <a:t>Autistic females carry higher mutation loads than males</a:t>
            </a:r>
          </a:p>
        </p:txBody>
      </p:sp>
      <p:sp>
        <p:nvSpPr>
          <p:cNvPr id="80" name="Rectangle 79"/>
          <p:cNvSpPr/>
          <p:nvPr/>
        </p:nvSpPr>
        <p:spPr>
          <a:xfrm>
            <a:off x="2746427" y="2187130"/>
            <a:ext cx="1713611" cy="1250903"/>
          </a:xfrm>
          <a:prstGeom prst="rect">
            <a:avLst/>
          </a:prstGeom>
          <a:solidFill>
            <a:schemeClr val="accent5">
              <a:lumMod val="60000"/>
              <a:lumOff val="40000"/>
              <a:alpha val="47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19" y="1786434"/>
            <a:ext cx="3922731" cy="183665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781955" y="6645158"/>
            <a:ext cx="33546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err="1" smtClean="0"/>
              <a:t>Jacquemont</a:t>
            </a:r>
            <a:r>
              <a:rPr lang="en-US" sz="800" dirty="0" smtClean="0"/>
              <a:t>, </a:t>
            </a:r>
            <a:r>
              <a:rPr lang="en-US" sz="800" i="1" dirty="0" smtClean="0"/>
              <a:t>et al.</a:t>
            </a:r>
            <a:r>
              <a:rPr lang="en-US" sz="800" dirty="0" smtClean="0"/>
              <a:t>, </a:t>
            </a:r>
            <a:r>
              <a:rPr lang="en-US" sz="800" i="1" dirty="0" smtClean="0"/>
              <a:t>American Journal of Psychiatry</a:t>
            </a:r>
            <a:r>
              <a:rPr lang="en-US" sz="800" dirty="0" smtClean="0"/>
              <a:t>, 2014</a:t>
            </a:r>
            <a:endParaRPr lang="en-US" sz="800" dirty="0"/>
          </a:p>
        </p:txBody>
      </p:sp>
      <p:sp>
        <p:nvSpPr>
          <p:cNvPr id="46" name="TextBox 45"/>
          <p:cNvSpPr txBox="1"/>
          <p:nvPr/>
        </p:nvSpPr>
        <p:spPr>
          <a:xfrm>
            <a:off x="457199" y="1514379"/>
            <a:ext cx="4054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dirty="0" smtClean="0"/>
              <a:t>Higher CNV frequency in autistic females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261966" y="4001271"/>
            <a:ext cx="1386756" cy="933805"/>
            <a:chOff x="3741171" y="5756423"/>
            <a:chExt cx="1030220" cy="693723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4339383" y="6146405"/>
              <a:ext cx="81903" cy="3037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4421286" y="5922898"/>
              <a:ext cx="209123" cy="223508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 flipV="1">
              <a:off x="4422620" y="6146405"/>
              <a:ext cx="81903" cy="3037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307298" y="5983220"/>
              <a:ext cx="256520" cy="101088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 rot="759991">
              <a:off x="4626346" y="5828202"/>
              <a:ext cx="145045" cy="145044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85846">
              <a:off x="4540115" y="5756423"/>
              <a:ext cx="215900" cy="241300"/>
            </a:xfrm>
            <a:prstGeom prst="rect">
              <a:avLst/>
            </a:prstGeom>
          </p:spPr>
        </p:pic>
        <p:pic>
          <p:nvPicPr>
            <p:cNvPr id="76" name="Picture 75" descr="backpack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92816">
              <a:off x="3814061" y="5920874"/>
              <a:ext cx="424607" cy="570387"/>
            </a:xfrm>
            <a:prstGeom prst="rect">
              <a:avLst/>
            </a:prstGeom>
          </p:spPr>
        </p:pic>
        <p:cxnSp>
          <p:nvCxnSpPr>
            <p:cNvPr id="77" name="Straight Connector 76"/>
            <p:cNvCxnSpPr/>
            <p:nvPr/>
          </p:nvCxnSpPr>
          <p:spPr>
            <a:xfrm flipV="1">
              <a:off x="4213899" y="6135290"/>
              <a:ext cx="142348" cy="51793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4162726" y="6006591"/>
              <a:ext cx="142348" cy="51793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 flipV="1">
              <a:off x="4293495" y="5998848"/>
              <a:ext cx="62752" cy="14113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58218" y="3869901"/>
            <a:ext cx="6380123" cy="2921606"/>
            <a:chOff x="558218" y="3869901"/>
            <a:chExt cx="6380123" cy="29216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8524" r="1791"/>
            <a:stretch/>
          </p:blipFill>
          <p:spPr>
            <a:xfrm>
              <a:off x="570774" y="4449821"/>
              <a:ext cx="6253993" cy="234168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558218" y="3869901"/>
              <a:ext cx="638012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500" b="1" dirty="0" smtClean="0"/>
                <a:t>Large, inherited CNVs more likely inherited from mother than father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70775" y="4171084"/>
              <a:ext cx="265059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300" dirty="0" smtClean="0"/>
                <a:t>Neurodevelopmental conditions: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616714" y="4166788"/>
              <a:ext cx="164018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300" dirty="0" smtClean="0"/>
                <a:t>Autism spectrum: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15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4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0" dirty="0" smtClean="0"/>
              <a:t>Females are protected from autism</a:t>
            </a:r>
            <a:endParaRPr lang="en-US" spc="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58300"/>
            <a:ext cx="5087278" cy="9499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Females with autism more likely to carry large mutation loads than autistic males</a:t>
            </a:r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3456112"/>
            <a:ext cx="5087278" cy="949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 the population level, autistic females share this high genetic risk with their siblings</a:t>
            </a:r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57200" y="4991993"/>
            <a:ext cx="5087278" cy="949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Mothers may carry and pass down risk-increasing variants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611616" y="1706336"/>
            <a:ext cx="3154235" cy="1786177"/>
            <a:chOff x="1800224" y="1863727"/>
            <a:chExt cx="5461001" cy="30924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323" t="2697" r="3078" b="1096"/>
            <a:stretch/>
          </p:blipFill>
          <p:spPr>
            <a:xfrm>
              <a:off x="1800224" y="1863727"/>
              <a:ext cx="5461001" cy="309245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828800" y="1891323"/>
              <a:ext cx="2159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52823" y="3645353"/>
            <a:ext cx="2533594" cy="1291628"/>
            <a:chOff x="233786" y="5231941"/>
            <a:chExt cx="2533594" cy="129162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2229373" y="6523569"/>
              <a:ext cx="41823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406008" y="5496109"/>
              <a:ext cx="3613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rgbClr val="008000"/>
                  </a:solidFill>
                </a:rPr>
                <a:t>?</a:t>
              </a:r>
              <a:endParaRPr lang="en-US" sz="2600" b="1" dirty="0">
                <a:solidFill>
                  <a:srgbClr val="008000"/>
                </a:solidFill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33786" y="5231941"/>
              <a:ext cx="2423112" cy="1218799"/>
              <a:chOff x="275676" y="3465971"/>
              <a:chExt cx="2007599" cy="100980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946167" y="3778058"/>
                <a:ext cx="541375" cy="696489"/>
                <a:chOff x="5795403" y="2653752"/>
                <a:chExt cx="887418" cy="1141678"/>
              </a:xfrm>
            </p:grpSpPr>
            <p:sp>
              <p:nvSpPr>
                <p:cNvPr id="94" name="Oval 93"/>
                <p:cNvSpPr/>
                <p:nvPr/>
              </p:nvSpPr>
              <p:spPr>
                <a:xfrm>
                  <a:off x="6100178" y="2653752"/>
                  <a:ext cx="263471" cy="2634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6100178" y="2983793"/>
                  <a:ext cx="263471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6100178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6285805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 rot="7601936">
                  <a:off x="6464069" y="2940271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 rot="13998064" flipH="1">
                  <a:off x="5952138" y="2928858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275676" y="3465971"/>
                <a:ext cx="783734" cy="1008287"/>
                <a:chOff x="5795403" y="2653752"/>
                <a:chExt cx="887418" cy="1141678"/>
              </a:xfrm>
            </p:grpSpPr>
            <p:sp>
              <p:nvSpPr>
                <p:cNvPr id="88" name="Oval 87"/>
                <p:cNvSpPr/>
                <p:nvPr/>
              </p:nvSpPr>
              <p:spPr>
                <a:xfrm>
                  <a:off x="6100178" y="2653752"/>
                  <a:ext cx="263471" cy="2634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6100178" y="2983793"/>
                  <a:ext cx="263471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6100178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285805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 rot="7601936">
                  <a:off x="6464069" y="2940271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 rot="13998064" flipH="1">
                  <a:off x="5952138" y="2928858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1473730" y="3908117"/>
                <a:ext cx="441233" cy="567654"/>
                <a:chOff x="5795403" y="2653752"/>
                <a:chExt cx="887418" cy="1141678"/>
              </a:xfrm>
            </p:grpSpPr>
            <p:sp>
              <p:nvSpPr>
                <p:cNvPr id="82" name="Oval 81"/>
                <p:cNvSpPr/>
                <p:nvPr/>
              </p:nvSpPr>
              <p:spPr>
                <a:xfrm>
                  <a:off x="6100178" y="2653752"/>
                  <a:ext cx="263471" cy="2634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6100178" y="2983793"/>
                  <a:ext cx="263471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6100178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6285805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 rot="7601936">
                  <a:off x="6464069" y="2940271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 rot="13998064" flipH="1">
                  <a:off x="5952138" y="2928858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5" name="Picture 64" descr="autism_ribbon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128" b="98066" l="3390" r="9762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9442" y="3938449"/>
                <a:ext cx="167915" cy="294278"/>
              </a:xfrm>
              <a:prstGeom prst="rect">
                <a:avLst/>
              </a:prstGeom>
            </p:spPr>
          </p:pic>
          <p:grpSp>
            <p:nvGrpSpPr>
              <p:cNvPr id="66" name="Group 65"/>
              <p:cNvGrpSpPr/>
              <p:nvPr/>
            </p:nvGrpSpPr>
            <p:grpSpPr>
              <a:xfrm>
                <a:off x="1918023" y="4005867"/>
                <a:ext cx="365252" cy="469903"/>
                <a:chOff x="5795403" y="2653752"/>
                <a:chExt cx="887418" cy="1141678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6100178" y="2653752"/>
                  <a:ext cx="263471" cy="2634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6100178" y="2983793"/>
                  <a:ext cx="263471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6100178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6285805" y="3322360"/>
                  <a:ext cx="77607" cy="4730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 rot="7601936">
                  <a:off x="6464069" y="2940271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 rot="13998064" flipH="1">
                  <a:off x="5952138" y="2928858"/>
                  <a:ext cx="62017" cy="3754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 rot="20893735">
                <a:off x="1620920" y="3900460"/>
                <a:ext cx="178673" cy="69048"/>
                <a:chOff x="1917347" y="4841190"/>
                <a:chExt cx="253345" cy="97904"/>
              </a:xfrm>
            </p:grpSpPr>
            <p:sp>
              <p:nvSpPr>
                <p:cNvPr id="74" name="Oval 73"/>
                <p:cNvSpPr/>
                <p:nvPr/>
              </p:nvSpPr>
              <p:spPr>
                <a:xfrm rot="225753">
                  <a:off x="1917347" y="4841190"/>
                  <a:ext cx="190265" cy="9790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 rot="225753">
                  <a:off x="2033005" y="4904339"/>
                  <a:ext cx="137687" cy="2703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8" name="Picture 67" descr="autism_ribbon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128" b="98066" l="3390" r="9762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7376" y="4038876"/>
                <a:ext cx="125908" cy="220660"/>
              </a:xfrm>
              <a:prstGeom prst="rect">
                <a:avLst/>
              </a:prstGeom>
            </p:spPr>
          </p:pic>
          <p:grpSp>
            <p:nvGrpSpPr>
              <p:cNvPr id="69" name="Group 68"/>
              <p:cNvGrpSpPr/>
              <p:nvPr/>
            </p:nvGrpSpPr>
            <p:grpSpPr>
              <a:xfrm>
                <a:off x="1107259" y="3753693"/>
                <a:ext cx="214489" cy="205329"/>
                <a:chOff x="1113052" y="3561066"/>
                <a:chExt cx="322934" cy="309143"/>
              </a:xfrm>
            </p:grpSpPr>
            <p:sp>
              <p:nvSpPr>
                <p:cNvPr id="70" name="Oval 69"/>
                <p:cNvSpPr/>
                <p:nvPr/>
              </p:nvSpPr>
              <p:spPr>
                <a:xfrm rot="18944562">
                  <a:off x="1289761" y="3561066"/>
                  <a:ext cx="88600" cy="188455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 rot="2655438" flipH="1">
                  <a:off x="1163331" y="3571911"/>
                  <a:ext cx="88600" cy="188455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390851" y="3723126"/>
                  <a:ext cx="45135" cy="136272"/>
                </a:xfrm>
                <a:prstGeom prst="line">
                  <a:avLst/>
                </a:prstGeom>
                <a:ln w="38100" cmpd="sng">
                  <a:solidFill>
                    <a:srgbClr val="8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113052" y="3733937"/>
                  <a:ext cx="45135" cy="136272"/>
                </a:xfrm>
                <a:prstGeom prst="line">
                  <a:avLst/>
                </a:prstGeom>
                <a:ln w="38100" cmpd="sng">
                  <a:solidFill>
                    <a:srgbClr val="8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0" name="Group 99"/>
          <p:cNvGrpSpPr/>
          <p:nvPr/>
        </p:nvGrpSpPr>
        <p:grpSpPr>
          <a:xfrm>
            <a:off x="5902684" y="5250919"/>
            <a:ext cx="1734897" cy="1168234"/>
            <a:chOff x="3741171" y="5756423"/>
            <a:chExt cx="1030220" cy="693723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4339383" y="6146405"/>
              <a:ext cx="81903" cy="3037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421286" y="5922898"/>
              <a:ext cx="209123" cy="223508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 flipV="1">
              <a:off x="4422620" y="6146405"/>
              <a:ext cx="81903" cy="3037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4307298" y="5983220"/>
              <a:ext cx="256520" cy="101088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 rot="759991">
              <a:off x="4626346" y="5828202"/>
              <a:ext cx="145045" cy="145044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85846">
              <a:off x="4540115" y="5756423"/>
              <a:ext cx="215900" cy="241300"/>
            </a:xfrm>
            <a:prstGeom prst="rect">
              <a:avLst/>
            </a:prstGeom>
          </p:spPr>
        </p:pic>
        <p:pic>
          <p:nvPicPr>
            <p:cNvPr id="107" name="Picture 106" descr="backpack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92816">
              <a:off x="3814061" y="5920874"/>
              <a:ext cx="424607" cy="570387"/>
            </a:xfrm>
            <a:prstGeom prst="rect">
              <a:avLst/>
            </a:prstGeom>
          </p:spPr>
        </p:pic>
        <p:cxnSp>
          <p:nvCxnSpPr>
            <p:cNvPr id="108" name="Straight Connector 107"/>
            <p:cNvCxnSpPr/>
            <p:nvPr/>
          </p:nvCxnSpPr>
          <p:spPr>
            <a:xfrm flipV="1">
              <a:off x="4213899" y="6135290"/>
              <a:ext cx="142348" cy="51793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4162726" y="6006591"/>
              <a:ext cx="142348" cy="51793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 flipV="1">
              <a:off x="4293495" y="5998848"/>
              <a:ext cx="62752" cy="14113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/>
          <p:cNvSpPr/>
          <p:nvPr/>
        </p:nvSpPr>
        <p:spPr>
          <a:xfrm>
            <a:off x="7762592" y="2911473"/>
            <a:ext cx="399925" cy="423312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4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  <p:bldP spid="11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199" y="270403"/>
            <a:ext cx="7967555" cy="990600"/>
          </a:xfrm>
        </p:spPr>
        <p:txBody>
          <a:bodyPr>
            <a:normAutofit fontScale="90000"/>
          </a:bodyPr>
          <a:lstStyle/>
          <a:p>
            <a:r>
              <a:rPr lang="en-US" spc="0" dirty="0" smtClean="0"/>
              <a:t>Females are protected from autism</a:t>
            </a:r>
            <a:endParaRPr lang="en-US" spc="0" dirty="0"/>
          </a:p>
        </p:txBody>
      </p:sp>
      <p:grpSp>
        <p:nvGrpSpPr>
          <p:cNvPr id="38" name="Group 37"/>
          <p:cNvGrpSpPr/>
          <p:nvPr/>
        </p:nvGrpSpPr>
        <p:grpSpPr>
          <a:xfrm>
            <a:off x="1613555" y="1400815"/>
            <a:ext cx="5913716" cy="4390183"/>
            <a:chOff x="256363" y="2483767"/>
            <a:chExt cx="4316221" cy="320424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363" y="2483767"/>
              <a:ext cx="4316221" cy="3204246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349250" y="2554882"/>
              <a:ext cx="2159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7199" y="6023506"/>
            <a:ext cx="8281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Which factors are involved? </a:t>
            </a:r>
            <a:r>
              <a:rPr lang="en-US" sz="3000" dirty="0"/>
              <a:t>H</a:t>
            </a:r>
            <a:r>
              <a:rPr lang="en-US" sz="3000" dirty="0" smtClean="0"/>
              <a:t>ow do they work?</a:t>
            </a:r>
            <a:endParaRPr lang="en-US" sz="3000" dirty="0"/>
          </a:p>
        </p:txBody>
      </p:sp>
      <p:sp>
        <p:nvSpPr>
          <p:cNvPr id="5" name="Oval 4"/>
          <p:cNvSpPr/>
          <p:nvPr/>
        </p:nvSpPr>
        <p:spPr>
          <a:xfrm>
            <a:off x="2493554" y="1712681"/>
            <a:ext cx="1983643" cy="1153438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538241" y="1817540"/>
            <a:ext cx="2546247" cy="920418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9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511040" cy="9906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2886"/>
            <a:ext cx="4622800" cy="908074"/>
          </a:xfrm>
        </p:spPr>
        <p:txBody>
          <a:bodyPr>
            <a:noAutofit/>
          </a:bodyPr>
          <a:lstStyle/>
          <a:p>
            <a:r>
              <a:rPr lang="en-US" dirty="0" smtClean="0"/>
              <a:t>Recent advances in autism genetics research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3380" y="3133778"/>
            <a:ext cx="4340029" cy="106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genetics &amp; family data show </a:t>
            </a:r>
            <a:r>
              <a:rPr lang="en-US" dirty="0" smtClean="0"/>
              <a:t>us about</a:t>
            </a:r>
            <a:r>
              <a:rPr lang="en-US" dirty="0" smtClean="0"/>
              <a:t> </a:t>
            </a:r>
            <a:r>
              <a:rPr lang="en-US" dirty="0" smtClean="0"/>
              <a:t>risk to </a:t>
            </a:r>
            <a:r>
              <a:rPr lang="en-US" dirty="0" smtClean="0"/>
              <a:t>females vs. males</a:t>
            </a: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3381" y="4525425"/>
            <a:ext cx="3889596" cy="123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Proposed mechanisms for females’ protection, males’ risk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03753" y="4947200"/>
            <a:ext cx="1880352" cy="16801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30517" y="4071979"/>
            <a:ext cx="1659803" cy="906892"/>
            <a:chOff x="7242821" y="5758849"/>
            <a:chExt cx="1659803" cy="906892"/>
          </a:xfrm>
        </p:grpSpPr>
        <p:grpSp>
          <p:nvGrpSpPr>
            <p:cNvPr id="7" name="Group 6"/>
            <p:cNvGrpSpPr/>
            <p:nvPr/>
          </p:nvGrpSpPr>
          <p:grpSpPr>
            <a:xfrm flipH="1">
              <a:off x="7242821" y="5758849"/>
              <a:ext cx="1013357" cy="906892"/>
              <a:chOff x="5064762" y="1620521"/>
              <a:chExt cx="757752" cy="678141"/>
            </a:xfrm>
          </p:grpSpPr>
          <p:sp>
            <p:nvSpPr>
              <p:cNvPr id="8" name="Oval 7"/>
              <p:cNvSpPr/>
              <p:nvPr/>
            </p:nvSpPr>
            <p:spPr>
              <a:xfrm rot="18735800">
                <a:off x="5181013" y="1660679"/>
                <a:ext cx="451671" cy="49877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759FFF">
                    <a:tint val="45000"/>
                    <a:satMod val="400000"/>
                  </a:srgbClr>
                </a:duotone>
              </a:blip>
              <a:srcRect t="14722" r="46625" b="35060"/>
              <a:stretch/>
            </p:blipFill>
            <p:spPr>
              <a:xfrm>
                <a:off x="5064762" y="1620521"/>
                <a:ext cx="664299" cy="62501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 rot="18735800">
                <a:off x="5590322" y="2066471"/>
                <a:ext cx="321589" cy="14279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38" descr="Male_symbol.pdf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78" r="18093"/>
            <a:stretch/>
          </p:blipFill>
          <p:spPr>
            <a:xfrm>
              <a:off x="8228314" y="5840766"/>
              <a:ext cx="674310" cy="65198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717215" y="3259539"/>
            <a:ext cx="1318207" cy="936541"/>
            <a:chOff x="6623887" y="4825597"/>
            <a:chExt cx="1318207" cy="9365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F72A2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623887" y="4825597"/>
              <a:ext cx="936541" cy="93654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2623" y="4837448"/>
              <a:ext cx="449471" cy="802133"/>
            </a:xfrm>
            <a:prstGeom prst="rect">
              <a:avLst/>
            </a:prstGeom>
          </p:spPr>
        </p:pic>
      </p:grpSp>
      <p:cxnSp>
        <p:nvCxnSpPr>
          <p:cNvPr id="45" name="Straight Arrow Connector 44"/>
          <p:cNvCxnSpPr/>
          <p:nvPr/>
        </p:nvCxnSpPr>
        <p:spPr>
          <a:xfrm flipV="1">
            <a:off x="5229978" y="4073523"/>
            <a:ext cx="654127" cy="898925"/>
          </a:xfrm>
          <a:prstGeom prst="straightConnector1">
            <a:avLst/>
          </a:prstGeom>
          <a:ln w="58166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9" idx="5"/>
          </p:cNvCxnSpPr>
          <p:nvPr/>
        </p:nvCxnSpPr>
        <p:spPr>
          <a:xfrm flipV="1">
            <a:off x="5349512" y="4696716"/>
            <a:ext cx="1424260" cy="426270"/>
          </a:xfrm>
          <a:prstGeom prst="straightConnector1">
            <a:avLst/>
          </a:prstGeom>
          <a:ln w="58166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5280" y="1752069"/>
            <a:ext cx="0" cy="838731"/>
          </a:xfrm>
          <a:prstGeom prst="line">
            <a:avLst/>
          </a:prstGeom>
          <a:ln w="762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280" y="3133778"/>
            <a:ext cx="0" cy="2688683"/>
          </a:xfrm>
          <a:prstGeom prst="line">
            <a:avLst/>
          </a:prstGeom>
          <a:ln w="762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437023" y="748184"/>
            <a:ext cx="2833195" cy="2139442"/>
            <a:chOff x="5604388" y="905704"/>
            <a:chExt cx="2833195" cy="2139442"/>
          </a:xfrm>
        </p:grpSpPr>
        <p:sp>
          <p:nvSpPr>
            <p:cNvPr id="12" name="TextBox 11"/>
            <p:cNvSpPr txBox="1"/>
            <p:nvPr/>
          </p:nvSpPr>
          <p:spPr>
            <a:xfrm>
              <a:off x="5604388" y="2845091"/>
              <a:ext cx="28331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http://</a:t>
              </a:r>
              <a:r>
                <a:rPr lang="en-US" sz="700" dirty="0" err="1"/>
                <a:t>www.scientificamerican.com</a:t>
              </a:r>
              <a:r>
                <a:rPr lang="en-US" sz="700" dirty="0"/>
                <a:t>/article/autism-genetic-mutations/</a:t>
              </a:r>
            </a:p>
          </p:txBody>
        </p:sp>
        <p:pic>
          <p:nvPicPr>
            <p:cNvPr id="13" name="Picture 12" descr="autismGenetic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056" y="905704"/>
              <a:ext cx="1949232" cy="194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717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40423" y="2021126"/>
            <a:ext cx="4918508" cy="4312161"/>
            <a:chOff x="2140423" y="2021126"/>
            <a:chExt cx="4918508" cy="4312161"/>
          </a:xfrm>
        </p:grpSpPr>
        <p:grpSp>
          <p:nvGrpSpPr>
            <p:cNvPr id="39" name="Group 38"/>
            <p:cNvGrpSpPr/>
            <p:nvPr/>
          </p:nvGrpSpPr>
          <p:grpSpPr>
            <a:xfrm>
              <a:off x="2140423" y="2021126"/>
              <a:ext cx="4918508" cy="4305405"/>
              <a:chOff x="2140423" y="1119192"/>
              <a:chExt cx="4918508" cy="4305405"/>
            </a:xfrm>
          </p:grpSpPr>
          <p:sp>
            <p:nvSpPr>
              <p:cNvPr id="20" name="Block Arc 19"/>
              <p:cNvSpPr/>
              <p:nvPr/>
            </p:nvSpPr>
            <p:spPr>
              <a:xfrm rot="2692443">
                <a:off x="2140423" y="1157891"/>
                <a:ext cx="3034837" cy="1713605"/>
              </a:xfrm>
              <a:prstGeom prst="blockArc">
                <a:avLst>
                  <a:gd name="adj1" fmla="val 12253744"/>
                  <a:gd name="adj2" fmla="val 20989341"/>
                  <a:gd name="adj3" fmla="val 16984"/>
                </a:avLst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Block Arc 20"/>
              <p:cNvSpPr/>
              <p:nvPr/>
            </p:nvSpPr>
            <p:spPr>
              <a:xfrm rot="18907557" flipH="1">
                <a:off x="4031143" y="1119192"/>
                <a:ext cx="3027788" cy="1673099"/>
              </a:xfrm>
              <a:prstGeom prst="blockArc">
                <a:avLst>
                  <a:gd name="adj1" fmla="val 12259633"/>
                  <a:gd name="adj2" fmla="val 21133601"/>
                  <a:gd name="adj3" fmla="val 18454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18995474" flipH="1">
                <a:off x="4499998" y="2662415"/>
                <a:ext cx="308334" cy="56044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774893">
                <a:off x="4498020" y="2721302"/>
                <a:ext cx="276995" cy="52409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Block Arc 33"/>
              <p:cNvSpPr/>
              <p:nvPr/>
            </p:nvSpPr>
            <p:spPr>
              <a:xfrm rot="7158746">
                <a:off x="2861466" y="3264422"/>
                <a:ext cx="2647250" cy="1673099"/>
              </a:xfrm>
              <a:prstGeom prst="blockArc">
                <a:avLst>
                  <a:gd name="adj1" fmla="val 10800000"/>
                  <a:gd name="adj2" fmla="val 13145564"/>
                  <a:gd name="adj3" fmla="val 18482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Block Arc 35"/>
              <p:cNvSpPr/>
              <p:nvPr/>
            </p:nvSpPr>
            <p:spPr>
              <a:xfrm rot="14441254" flipH="1">
                <a:off x="3898486" y="3230389"/>
                <a:ext cx="2396286" cy="1673099"/>
              </a:xfrm>
              <a:prstGeom prst="blockArc">
                <a:avLst>
                  <a:gd name="adj1" fmla="val 10800000"/>
                  <a:gd name="adj2" fmla="val 13192664"/>
                  <a:gd name="adj3" fmla="val 16234"/>
                </a:avLst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flipV="1">
                <a:off x="4019550" y="3659271"/>
                <a:ext cx="558800" cy="392259"/>
              </a:xfrm>
              <a:prstGeom prst="triangl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flipV="1">
                <a:off x="4711019" y="3663785"/>
                <a:ext cx="575874" cy="39225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565278" y="4925898"/>
              <a:ext cx="2127854" cy="1407389"/>
              <a:chOff x="3565278" y="3761564"/>
              <a:chExt cx="2127854" cy="140738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565278" y="3761564"/>
                <a:ext cx="2127854" cy="1407389"/>
                <a:chOff x="3154575" y="3473334"/>
                <a:chExt cx="2127854" cy="1407389"/>
              </a:xfrm>
              <a:scene3d>
                <a:camera prst="orthographicFront"/>
                <a:lightRig rig="flat" dir="t"/>
              </a:scene3d>
            </p:grpSpPr>
            <p:sp>
              <p:nvSpPr>
                <p:cNvPr id="14" name="Oval 13"/>
                <p:cNvSpPr/>
                <p:nvPr/>
              </p:nvSpPr>
              <p:spPr>
                <a:xfrm>
                  <a:off x="3172914" y="3473334"/>
                  <a:ext cx="2086471" cy="1407389"/>
                </a:xfrm>
                <a:prstGeom prst="ellipse">
                  <a:avLst/>
                </a:prstGeom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5" name="Oval 4"/>
                <p:cNvSpPr/>
                <p:nvPr/>
              </p:nvSpPr>
              <p:spPr>
                <a:xfrm>
                  <a:off x="3154575" y="3599286"/>
                  <a:ext cx="2127854" cy="1165919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3200" b="1" kern="1200" dirty="0" smtClean="0"/>
                    <a:t>ASD</a:t>
                  </a:r>
                  <a:endParaRPr lang="en-US" sz="3200" b="1" kern="1200" dirty="0"/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5390">
                <a:off x="4970014" y="4040886"/>
                <a:ext cx="531144" cy="930852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637507" y="1259212"/>
            <a:ext cx="3391048" cy="3925769"/>
            <a:chOff x="5637507" y="1259212"/>
            <a:chExt cx="3391048" cy="3925769"/>
          </a:xfrm>
        </p:grpSpPr>
        <p:grpSp>
          <p:nvGrpSpPr>
            <p:cNvPr id="7" name="Group 6"/>
            <p:cNvGrpSpPr/>
            <p:nvPr/>
          </p:nvGrpSpPr>
          <p:grpSpPr>
            <a:xfrm>
              <a:off x="5745303" y="1259212"/>
              <a:ext cx="3283252" cy="1071558"/>
              <a:chOff x="-331379" y="-208070"/>
              <a:chExt cx="3083283" cy="1071558"/>
            </a:xfrm>
            <a:scene3d>
              <a:camera prst="orthographicFront"/>
              <a:lightRig rig="flat" dir="t"/>
            </a:scene3d>
          </p:grpSpPr>
          <p:sp>
            <p:nvSpPr>
              <p:cNvPr id="8" name="Rounded Rectangle 7"/>
              <p:cNvSpPr/>
              <p:nvPr/>
            </p:nvSpPr>
            <p:spPr>
              <a:xfrm>
                <a:off x="-331379" y="0"/>
                <a:ext cx="3083283" cy="589331"/>
              </a:xfrm>
              <a:prstGeom prst="roundRect">
                <a:avLst>
                  <a:gd name="adj" fmla="val 10000"/>
                </a:avLst>
              </a:prstGeom>
              <a:solidFill>
                <a:srgbClr val="FF0000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Rounded Rectangle 4"/>
              <p:cNvSpPr/>
              <p:nvPr/>
            </p:nvSpPr>
            <p:spPr>
              <a:xfrm>
                <a:off x="-298041" y="-208070"/>
                <a:ext cx="3016607" cy="107155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dirty="0" smtClean="0"/>
                  <a:t>S</a:t>
                </a:r>
                <a:r>
                  <a:rPr lang="en-US" sz="3200" kern="1200" dirty="0" smtClean="0"/>
                  <a:t>ex-biased</a:t>
                </a:r>
                <a:endParaRPr lang="en-US" sz="3200" b="1" kern="1200" dirty="0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127" y="2953337"/>
              <a:ext cx="2573428" cy="223164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507" y="2332620"/>
              <a:ext cx="933065" cy="1323257"/>
            </a:xfrm>
            <a:prstGeom prst="rect">
              <a:avLst/>
            </a:prstGeom>
          </p:spPr>
        </p:pic>
      </p:grpSp>
      <p:sp>
        <p:nvSpPr>
          <p:cNvPr id="33" name="Title 1"/>
          <p:cNvSpPr txBox="1">
            <a:spLocks/>
          </p:cNvSpPr>
          <p:nvPr/>
        </p:nvSpPr>
        <p:spPr>
          <a:xfrm>
            <a:off x="457200" y="580880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/>
              <a:t>Risk for Autism Spectrum Disorder is:</a:t>
            </a:r>
            <a:endParaRPr lang="en-US" sz="3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5942" y="1276428"/>
            <a:ext cx="3272757" cy="4239144"/>
            <a:chOff x="125942" y="1276428"/>
            <a:chExt cx="3272757" cy="4239144"/>
          </a:xfrm>
        </p:grpSpPr>
        <p:grpSp>
          <p:nvGrpSpPr>
            <p:cNvPr id="10" name="Group 9"/>
            <p:cNvGrpSpPr/>
            <p:nvPr/>
          </p:nvGrpSpPr>
          <p:grpSpPr>
            <a:xfrm>
              <a:off x="125942" y="1276428"/>
              <a:ext cx="3272757" cy="1056192"/>
              <a:chOff x="5391861" y="-212053"/>
              <a:chExt cx="3272757" cy="1130854"/>
            </a:xfrm>
            <a:scene3d>
              <a:camera prst="orthographicFront"/>
              <a:lightRig rig="flat" dir="t"/>
            </a:scene3d>
          </p:grpSpPr>
          <p:sp>
            <p:nvSpPr>
              <p:cNvPr id="11" name="Rounded Rectangle 10"/>
              <p:cNvSpPr/>
              <p:nvPr/>
            </p:nvSpPr>
            <p:spPr>
              <a:xfrm>
                <a:off x="5391861" y="0"/>
                <a:ext cx="3272757" cy="623284"/>
              </a:xfrm>
              <a:prstGeom prst="roundRect">
                <a:avLst>
                  <a:gd name="adj" fmla="val 10000"/>
                </a:avLst>
              </a:prstGeom>
              <a:solidFill>
                <a:srgbClr val="FF6600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1700866"/>
                  <a:satOff val="17158"/>
                  <a:lumOff val="1765"/>
                  <a:alphaOff val="0"/>
                </a:schemeClr>
              </a:fillRef>
              <a:effectRef idx="2">
                <a:schemeClr val="accent4">
                  <a:hueOff val="1700866"/>
                  <a:satOff val="17158"/>
                  <a:lumOff val="176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/>
              <p:cNvSpPr/>
              <p:nvPr/>
            </p:nvSpPr>
            <p:spPr>
              <a:xfrm>
                <a:off x="5427044" y="-212053"/>
                <a:ext cx="3202391" cy="113085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dirty="0" smtClean="0"/>
                  <a:t>Genetic</a:t>
                </a:r>
                <a:endParaRPr lang="en-US" sz="3200" kern="1200" dirty="0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018" y="2556335"/>
              <a:ext cx="732498" cy="166784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529" y="3606838"/>
              <a:ext cx="918489" cy="190873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42" y="2324521"/>
              <a:ext cx="1414251" cy="22565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456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9655"/>
              </p:ext>
            </p:extLst>
          </p:nvPr>
        </p:nvGraphicFramePr>
        <p:xfrm>
          <a:off x="457200" y="1615665"/>
          <a:ext cx="8229600" cy="282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6960"/>
                <a:gridCol w="2288609"/>
                <a:gridCol w="2324031"/>
              </a:tblGrid>
              <a:tr h="466673"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Hypothesis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Males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Females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6498">
                <a:tc>
                  <a:txBody>
                    <a:bodyPr/>
                    <a:lstStyle/>
                    <a:p>
                      <a:r>
                        <a:rPr lang="en-US" dirty="0" smtClean="0"/>
                        <a:t>X-linked</a:t>
                      </a:r>
                      <a:r>
                        <a:rPr lang="en-US" baseline="0" dirty="0" smtClean="0"/>
                        <a:t> condition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</a:t>
                      </a:r>
                      <a:r>
                        <a:rPr lang="en-US" sz="1400" baseline="-25000" dirty="0" err="1" smtClean="0"/>
                        <a:t>m</a:t>
                      </a:r>
                      <a:r>
                        <a:rPr lang="en-US" sz="1400" baseline="0" dirty="0" err="1" smtClean="0"/>
                        <a:t>Y</a:t>
                      </a:r>
                      <a:r>
                        <a:rPr lang="en-US" sz="1400" baseline="0" dirty="0" smtClean="0"/>
                        <a:t> = 1 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</a:t>
                      </a:r>
                      <a:r>
                        <a:rPr lang="en-US" sz="1400" baseline="-25000" dirty="0" err="1" smtClean="0"/>
                        <a:t>p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-25000" dirty="0" err="1" smtClean="0"/>
                        <a:t>m</a:t>
                      </a:r>
                      <a:r>
                        <a:rPr lang="en-US" sz="1400" baseline="0" dirty="0" smtClean="0"/>
                        <a:t> = 2 </a:t>
                      </a:r>
                      <a:r>
                        <a:rPr lang="en-US" sz="1400" baseline="0" dirty="0" err="1" smtClean="0"/>
                        <a:t>Xs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673">
                <a:tc>
                  <a:txBody>
                    <a:bodyPr/>
                    <a:lstStyle/>
                    <a:p>
                      <a:r>
                        <a:rPr lang="en-US" dirty="0" smtClean="0"/>
                        <a:t>X </a:t>
                      </a:r>
                      <a:r>
                        <a:rPr lang="en-US" dirty="0" err="1" smtClean="0"/>
                        <a:t>chr</a:t>
                      </a:r>
                      <a:r>
                        <a:rPr lang="en-US" dirty="0" smtClean="0"/>
                        <a:t> carries protective</a:t>
                      </a:r>
                      <a:r>
                        <a:rPr lang="en-US" baseline="0" dirty="0" smtClean="0"/>
                        <a:t> genes,</a:t>
                      </a:r>
                      <a:r>
                        <a:rPr lang="en-US" dirty="0" smtClean="0"/>
                        <a:t> imprinted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dirty="0" smtClean="0"/>
                        <a:t>paternally</a:t>
                      </a:r>
                      <a:r>
                        <a:rPr lang="en-US" baseline="0" dirty="0" smtClean="0"/>
                        <a:t> expressed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</a:t>
                      </a:r>
                      <a:r>
                        <a:rPr lang="en-US" sz="1400" baseline="-25000" dirty="0" err="1" smtClean="0"/>
                        <a:t>m</a:t>
                      </a:r>
                      <a:r>
                        <a:rPr lang="en-US" sz="1400" baseline="0" dirty="0" err="1" smtClean="0"/>
                        <a:t>Y</a:t>
                      </a:r>
                      <a:r>
                        <a:rPr lang="en-US" sz="1400" baseline="0" dirty="0" smtClean="0"/>
                        <a:t> = NO paternal 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</a:t>
                      </a:r>
                      <a:r>
                        <a:rPr lang="en-US" sz="1400" baseline="-25000" dirty="0" err="1" smtClean="0"/>
                        <a:t>p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-25000" dirty="0" err="1" smtClean="0"/>
                        <a:t>m</a:t>
                      </a:r>
                      <a:r>
                        <a:rPr lang="en-US" sz="1400" baseline="0" dirty="0" smtClean="0"/>
                        <a:t> = has paternal X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673">
                <a:tc>
                  <a:txBody>
                    <a:bodyPr/>
                    <a:lstStyle/>
                    <a:p>
                      <a:r>
                        <a:rPr lang="en-US" dirty="0" smtClean="0"/>
                        <a:t>Extreme male brain theory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 exposure, prenatally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Little/no T exposure prenatally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673">
                <a:tc>
                  <a:txBody>
                    <a:bodyPr/>
                    <a:lstStyle/>
                    <a:p>
                      <a:r>
                        <a:rPr lang="en-US" dirty="0" smtClean="0"/>
                        <a:t>Camouflaging behavior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Less likely to learn and apply social skills that mask ASD symptoms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More likely</a:t>
                      </a:r>
                      <a:r>
                        <a:rPr lang="en-US" sz="1400" baseline="0" dirty="0" smtClean="0"/>
                        <a:t> to l</a:t>
                      </a:r>
                      <a:r>
                        <a:rPr lang="en-US" sz="1400" dirty="0" smtClean="0"/>
                        <a:t>earn and apply social</a:t>
                      </a:r>
                      <a:r>
                        <a:rPr lang="en-US" sz="1400" baseline="0" dirty="0" smtClean="0"/>
                        <a:t> skills that mask ASD symptoms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1358511"/>
            <a:ext cx="1056640" cy="1056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64760" y="1399151"/>
            <a:ext cx="1244600" cy="886201"/>
            <a:chOff x="5064760" y="1620520"/>
            <a:chExt cx="1244600" cy="886201"/>
          </a:xfrm>
        </p:grpSpPr>
        <p:sp>
          <p:nvSpPr>
            <p:cNvPr id="6" name="Oval 5"/>
            <p:cNvSpPr/>
            <p:nvPr/>
          </p:nvSpPr>
          <p:spPr>
            <a:xfrm rot="18735800">
              <a:off x="5181013" y="1660679"/>
              <a:ext cx="451671" cy="49877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18735800">
              <a:off x="5780679" y="1972235"/>
              <a:ext cx="382349" cy="458563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4722" b="14074"/>
            <a:stretch/>
          </p:blipFill>
          <p:spPr>
            <a:xfrm>
              <a:off x="5064760" y="1620520"/>
              <a:ext cx="1244600" cy="8862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635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Hypothesized mechanisms &amp; theories</a:t>
            </a:r>
            <a:endParaRPr lang="en-US" dirty="0"/>
          </a:p>
        </p:txBody>
      </p:sp>
      <p:sp>
        <p:nvSpPr>
          <p:cNvPr id="3" name="5-Point Star 2"/>
          <p:cNvSpPr/>
          <p:nvPr/>
        </p:nvSpPr>
        <p:spPr>
          <a:xfrm>
            <a:off x="134223" y="3179929"/>
            <a:ext cx="412997" cy="412997"/>
          </a:xfrm>
          <a:prstGeom prst="star5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2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Prenatal testosterone exposure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1665" y="1698765"/>
            <a:ext cx="3613273" cy="4735554"/>
            <a:chOff x="441665" y="1698765"/>
            <a:chExt cx="3613273" cy="47355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857"/>
            <a:stretch/>
          </p:blipFill>
          <p:spPr>
            <a:xfrm>
              <a:off x="441665" y="2258887"/>
              <a:ext cx="2876628" cy="382287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22616" y="2247236"/>
              <a:ext cx="123510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Empathizing</a:t>
              </a:r>
              <a:endParaRPr lang="en-US" sz="15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91622" y="3279618"/>
              <a:ext cx="12633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Systemizing</a:t>
              </a:r>
              <a:endParaRPr lang="en-US" sz="15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0504" y="1698765"/>
              <a:ext cx="3481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Extreme Male Brain Theory: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9040" y="6218875"/>
              <a:ext cx="27288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smtClean="0"/>
                <a:t>Baron-Cohen, </a:t>
              </a:r>
              <a:r>
                <a:rPr lang="en-US" sz="800" i="1" dirty="0" smtClean="0"/>
                <a:t>Trends in Cognitive Science</a:t>
              </a:r>
              <a:r>
                <a:rPr lang="en-US" sz="800" dirty="0" smtClean="0"/>
                <a:t>, 2002</a:t>
              </a:r>
              <a:endParaRPr lang="en-US" sz="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36499" y="1693943"/>
            <a:ext cx="4861605" cy="4226802"/>
            <a:chOff x="4136499" y="1693943"/>
            <a:chExt cx="4861605" cy="42268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6499" y="2464231"/>
              <a:ext cx="4861605" cy="32410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42131" y="5705301"/>
              <a:ext cx="335460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err="1" smtClean="0"/>
                <a:t>Auyeung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et al.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British Journal of Psychiatry</a:t>
              </a:r>
              <a:r>
                <a:rPr lang="en-US" sz="800" dirty="0" smtClean="0"/>
                <a:t>, 2009</a:t>
              </a:r>
              <a:endParaRPr lang="en-US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82971" y="1693943"/>
              <a:ext cx="4240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Fetal testosterone correlates with Autism </a:t>
              </a:r>
              <a:r>
                <a:rPr lang="en-US" b="1" dirty="0"/>
                <a:t>Q</a:t>
              </a:r>
              <a:r>
                <a:rPr lang="en-US" b="1" dirty="0" smtClean="0"/>
                <a:t>uotient scores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1242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060"/>
            <a:ext cx="8229600" cy="990600"/>
          </a:xfrm>
        </p:spPr>
        <p:txBody>
          <a:bodyPr/>
          <a:lstStyle/>
          <a:p>
            <a:r>
              <a:rPr lang="en-US" dirty="0" smtClean="0"/>
              <a:t>Recent advances in autism 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2394"/>
            <a:ext cx="8229600" cy="88023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How do we know that </a:t>
            </a:r>
            <a:r>
              <a:rPr lang="en-US" b="1" dirty="0" smtClean="0"/>
              <a:t>genetic variation contributes</a:t>
            </a:r>
            <a:r>
              <a:rPr lang="en-US" dirty="0" smtClean="0"/>
              <a:t> to risk for autism?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223267" y="2302625"/>
            <a:ext cx="1478147" cy="1016302"/>
            <a:chOff x="2723233" y="2264737"/>
            <a:chExt cx="2525634" cy="1736503"/>
          </a:xfrm>
        </p:grpSpPr>
        <p:grpSp>
          <p:nvGrpSpPr>
            <p:cNvPr id="24" name="Group 23"/>
            <p:cNvGrpSpPr/>
            <p:nvPr/>
          </p:nvGrpSpPr>
          <p:grpSpPr>
            <a:xfrm>
              <a:off x="2723233" y="2264737"/>
              <a:ext cx="1325484" cy="1705256"/>
              <a:chOff x="5599783" y="3782387"/>
              <a:chExt cx="1325484" cy="170525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055007" y="3782387"/>
                <a:ext cx="393531" cy="39353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55007" y="4275349"/>
                <a:ext cx="393531" cy="706596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055007" y="4781047"/>
                <a:ext cx="115917" cy="706596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332268" y="4781047"/>
                <a:ext cx="115917" cy="706596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7601936">
                <a:off x="6598530" y="4210343"/>
                <a:ext cx="92631" cy="560843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3998064" flipH="1">
                <a:off x="5833889" y="4193296"/>
                <a:ext cx="92631" cy="560843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923383" y="2295984"/>
              <a:ext cx="1325484" cy="1705256"/>
              <a:chOff x="5599783" y="3782387"/>
              <a:chExt cx="1325484" cy="170525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055007" y="3782387"/>
                <a:ext cx="393531" cy="39353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055007" y="4275349"/>
                <a:ext cx="393531" cy="706596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055007" y="4781047"/>
                <a:ext cx="115917" cy="706596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332268" y="4781047"/>
                <a:ext cx="115917" cy="706596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7601936">
                <a:off x="6598530" y="4210343"/>
                <a:ext cx="92631" cy="560843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3998064" flipH="1">
                <a:off x="5833889" y="4193296"/>
                <a:ext cx="92631" cy="560843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 descr="autism_ribbon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8066" l="3390" r="97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87" y="2521476"/>
            <a:ext cx="275245" cy="482378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665547" y="3525804"/>
            <a:ext cx="2228912" cy="1467937"/>
            <a:chOff x="3530074" y="3864484"/>
            <a:chExt cx="2513333" cy="1655254"/>
          </a:xfrm>
        </p:grpSpPr>
        <p:grpSp>
          <p:nvGrpSpPr>
            <p:cNvPr id="40" name="Group 39"/>
            <p:cNvGrpSpPr/>
            <p:nvPr/>
          </p:nvGrpSpPr>
          <p:grpSpPr>
            <a:xfrm>
              <a:off x="4629137" y="4376055"/>
              <a:ext cx="887418" cy="1141678"/>
              <a:chOff x="5795403" y="2653752"/>
              <a:chExt cx="887418" cy="1141678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530074" y="3864484"/>
              <a:ext cx="1284690" cy="1652775"/>
              <a:chOff x="5795403" y="2653752"/>
              <a:chExt cx="887418" cy="1141678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407664" y="4701844"/>
              <a:ext cx="635743" cy="817894"/>
              <a:chOff x="5795403" y="2653752"/>
              <a:chExt cx="887418" cy="1141678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1" name="Picture 60" descr="autism_ribbon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519" y="4638966"/>
              <a:ext cx="275245" cy="482378"/>
            </a:xfrm>
            <a:prstGeom prst="rect">
              <a:avLst/>
            </a:prstGeom>
          </p:spPr>
        </p:pic>
      </p:grpSp>
      <p:sp>
        <p:nvSpPr>
          <p:cNvPr id="62" name="Content Placeholder 2"/>
          <p:cNvSpPr txBox="1">
            <a:spLocks/>
          </p:cNvSpPr>
          <p:nvPr/>
        </p:nvSpPr>
        <p:spPr>
          <a:xfrm>
            <a:off x="1646994" y="3686677"/>
            <a:ext cx="2608686" cy="753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7200"/>
              </a:spcAft>
            </a:pPr>
            <a:r>
              <a:rPr lang="en-US" sz="3000" dirty="0" smtClean="0"/>
              <a:t>Siblings</a:t>
            </a: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3264570" y="5142714"/>
            <a:ext cx="2608686" cy="753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7200"/>
              </a:spcAft>
            </a:pPr>
            <a:r>
              <a:rPr lang="en-US" sz="3000" dirty="0" smtClean="0"/>
              <a:t>Syndromes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5221544" y="3488084"/>
            <a:ext cx="2227293" cy="811577"/>
            <a:chOff x="5221544" y="3488084"/>
            <a:chExt cx="2227293" cy="811577"/>
          </a:xfrm>
        </p:grpSpPr>
        <p:sp>
          <p:nvSpPr>
            <p:cNvPr id="66" name="12-Point Star 65"/>
            <p:cNvSpPr/>
            <p:nvPr/>
          </p:nvSpPr>
          <p:spPr>
            <a:xfrm>
              <a:off x="5221544" y="3488084"/>
              <a:ext cx="2227293" cy="811577"/>
            </a:xfrm>
            <a:prstGeom prst="star12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57580" y="3579897"/>
              <a:ext cx="1854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Recurrence: ~10-20%</a:t>
              </a:r>
              <a:endParaRPr lang="en-US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606233" y="2006588"/>
            <a:ext cx="2760702" cy="1168400"/>
            <a:chOff x="3606233" y="2006588"/>
            <a:chExt cx="2760702" cy="1168400"/>
          </a:xfrm>
        </p:grpSpPr>
        <p:sp>
          <p:nvSpPr>
            <p:cNvPr id="65" name="12-Point Star 64"/>
            <p:cNvSpPr/>
            <p:nvPr/>
          </p:nvSpPr>
          <p:spPr>
            <a:xfrm>
              <a:off x="3606233" y="2006588"/>
              <a:ext cx="2760702" cy="1168400"/>
            </a:xfrm>
            <a:prstGeom prst="star12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39465" y="2106005"/>
              <a:ext cx="16829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Concordance:</a:t>
              </a:r>
            </a:p>
            <a:p>
              <a:pPr algn="ctr"/>
              <a:r>
                <a:rPr lang="en-US" dirty="0" smtClean="0"/>
                <a:t>~50-95%, MZ</a:t>
              </a:r>
            </a:p>
            <a:p>
              <a:pPr algn="ctr"/>
              <a:r>
                <a:rPr lang="en-US" dirty="0" smtClean="0"/>
                <a:t>~10-36%, DZ</a:t>
              </a:r>
              <a:endParaRPr lang="en-US" dirty="0"/>
            </a:p>
          </p:txBody>
        </p:sp>
      </p:grpSp>
      <p:cxnSp>
        <p:nvCxnSpPr>
          <p:cNvPr id="71" name="Straight Connector 70"/>
          <p:cNvCxnSpPr/>
          <p:nvPr/>
        </p:nvCxnSpPr>
        <p:spPr>
          <a:xfrm>
            <a:off x="3084507" y="3406744"/>
            <a:ext cx="435187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424218" y="5100379"/>
            <a:ext cx="435187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Diagram 73"/>
          <p:cNvGraphicFramePr/>
          <p:nvPr>
            <p:extLst>
              <p:ext uri="{D42A27DB-BD31-4B8C-83A1-F6EECF244321}">
                <p14:modId xmlns:p14="http://schemas.microsoft.com/office/powerpoint/2010/main" val="1844304627"/>
              </p:ext>
            </p:extLst>
          </p:nvPr>
        </p:nvGraphicFramePr>
        <p:xfrm>
          <a:off x="5898992" y="5020739"/>
          <a:ext cx="2643863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3" name="Freeform 82"/>
          <p:cNvSpPr/>
          <p:nvPr/>
        </p:nvSpPr>
        <p:spPr>
          <a:xfrm>
            <a:off x="7072452" y="5490633"/>
            <a:ext cx="318948" cy="901700"/>
          </a:xfrm>
          <a:custGeom>
            <a:avLst/>
            <a:gdLst>
              <a:gd name="connsiteX0" fmla="*/ 22615 w 318948"/>
              <a:gd name="connsiteY0" fmla="*/ 143934 h 901700"/>
              <a:gd name="connsiteX1" fmla="*/ 60715 w 318948"/>
              <a:gd name="connsiteY1" fmla="*/ 114300 h 901700"/>
              <a:gd name="connsiteX2" fmla="*/ 81881 w 318948"/>
              <a:gd name="connsiteY2" fmla="*/ 97367 h 901700"/>
              <a:gd name="connsiteX3" fmla="*/ 111515 w 318948"/>
              <a:gd name="connsiteY3" fmla="*/ 67734 h 901700"/>
              <a:gd name="connsiteX4" fmla="*/ 124215 w 318948"/>
              <a:gd name="connsiteY4" fmla="*/ 63500 h 901700"/>
              <a:gd name="connsiteX5" fmla="*/ 141148 w 318948"/>
              <a:gd name="connsiteY5" fmla="*/ 55034 h 901700"/>
              <a:gd name="connsiteX6" fmla="*/ 170781 w 318948"/>
              <a:gd name="connsiteY6" fmla="*/ 29634 h 901700"/>
              <a:gd name="connsiteX7" fmla="*/ 183481 w 318948"/>
              <a:gd name="connsiteY7" fmla="*/ 16934 h 901700"/>
              <a:gd name="connsiteX8" fmla="*/ 208881 w 318948"/>
              <a:gd name="connsiteY8" fmla="*/ 0 h 901700"/>
              <a:gd name="connsiteX9" fmla="*/ 191948 w 318948"/>
              <a:gd name="connsiteY9" fmla="*/ 33867 h 901700"/>
              <a:gd name="connsiteX10" fmla="*/ 158081 w 318948"/>
              <a:gd name="connsiteY10" fmla="*/ 63500 h 901700"/>
              <a:gd name="connsiteX11" fmla="*/ 132681 w 318948"/>
              <a:gd name="connsiteY11" fmla="*/ 84667 h 901700"/>
              <a:gd name="connsiteX12" fmla="*/ 128448 w 318948"/>
              <a:gd name="connsiteY12" fmla="*/ 97367 h 901700"/>
              <a:gd name="connsiteX13" fmla="*/ 115748 w 318948"/>
              <a:gd name="connsiteY13" fmla="*/ 105834 h 901700"/>
              <a:gd name="connsiteX14" fmla="*/ 103048 w 318948"/>
              <a:gd name="connsiteY14" fmla="*/ 122767 h 901700"/>
              <a:gd name="connsiteX15" fmla="*/ 94581 w 318948"/>
              <a:gd name="connsiteY15" fmla="*/ 139700 h 901700"/>
              <a:gd name="connsiteX16" fmla="*/ 81881 w 318948"/>
              <a:gd name="connsiteY16" fmla="*/ 152400 h 901700"/>
              <a:gd name="connsiteX17" fmla="*/ 56481 w 318948"/>
              <a:gd name="connsiteY17" fmla="*/ 177800 h 901700"/>
              <a:gd name="connsiteX18" fmla="*/ 48015 w 318948"/>
              <a:gd name="connsiteY18" fmla="*/ 190500 h 901700"/>
              <a:gd name="connsiteX19" fmla="*/ 43781 w 318948"/>
              <a:gd name="connsiteY19" fmla="*/ 203200 h 901700"/>
              <a:gd name="connsiteX20" fmla="*/ 26848 w 318948"/>
              <a:gd name="connsiteY20" fmla="*/ 215900 h 901700"/>
              <a:gd name="connsiteX21" fmla="*/ 14148 w 318948"/>
              <a:gd name="connsiteY21" fmla="*/ 228600 h 901700"/>
              <a:gd name="connsiteX22" fmla="*/ 9915 w 318948"/>
              <a:gd name="connsiteY22" fmla="*/ 241300 h 901700"/>
              <a:gd name="connsiteX23" fmla="*/ 1448 w 318948"/>
              <a:gd name="connsiteY23" fmla="*/ 254000 h 901700"/>
              <a:gd name="connsiteX24" fmla="*/ 18381 w 318948"/>
              <a:gd name="connsiteY24" fmla="*/ 241300 h 901700"/>
              <a:gd name="connsiteX25" fmla="*/ 43781 w 318948"/>
              <a:gd name="connsiteY25" fmla="*/ 224367 h 901700"/>
              <a:gd name="connsiteX26" fmla="*/ 60715 w 318948"/>
              <a:gd name="connsiteY26" fmla="*/ 207434 h 901700"/>
              <a:gd name="connsiteX27" fmla="*/ 107281 w 318948"/>
              <a:gd name="connsiteY27" fmla="*/ 173567 h 901700"/>
              <a:gd name="connsiteX28" fmla="*/ 136915 w 318948"/>
              <a:gd name="connsiteY28" fmla="*/ 152400 h 901700"/>
              <a:gd name="connsiteX29" fmla="*/ 153848 w 318948"/>
              <a:gd name="connsiteY29" fmla="*/ 143934 h 901700"/>
              <a:gd name="connsiteX30" fmla="*/ 166548 w 318948"/>
              <a:gd name="connsiteY30" fmla="*/ 131234 h 901700"/>
              <a:gd name="connsiteX31" fmla="*/ 179248 w 318948"/>
              <a:gd name="connsiteY31" fmla="*/ 127000 h 901700"/>
              <a:gd name="connsiteX32" fmla="*/ 200415 w 318948"/>
              <a:gd name="connsiteY32" fmla="*/ 110067 h 901700"/>
              <a:gd name="connsiteX33" fmla="*/ 175015 w 318948"/>
              <a:gd name="connsiteY33" fmla="*/ 135467 h 901700"/>
              <a:gd name="connsiteX34" fmla="*/ 141148 w 318948"/>
              <a:gd name="connsiteY34" fmla="*/ 177800 h 901700"/>
              <a:gd name="connsiteX35" fmla="*/ 107281 w 318948"/>
              <a:gd name="connsiteY35" fmla="*/ 203200 h 901700"/>
              <a:gd name="connsiteX36" fmla="*/ 81881 w 318948"/>
              <a:gd name="connsiteY36" fmla="*/ 232834 h 901700"/>
              <a:gd name="connsiteX37" fmla="*/ 69181 w 318948"/>
              <a:gd name="connsiteY37" fmla="*/ 245534 h 901700"/>
              <a:gd name="connsiteX38" fmla="*/ 39548 w 318948"/>
              <a:gd name="connsiteY38" fmla="*/ 275167 h 901700"/>
              <a:gd name="connsiteX39" fmla="*/ 22615 w 318948"/>
              <a:gd name="connsiteY39" fmla="*/ 300567 h 901700"/>
              <a:gd name="connsiteX40" fmla="*/ 14148 w 318948"/>
              <a:gd name="connsiteY40" fmla="*/ 325967 h 901700"/>
              <a:gd name="connsiteX41" fmla="*/ 31081 w 318948"/>
              <a:gd name="connsiteY41" fmla="*/ 321734 h 901700"/>
              <a:gd name="connsiteX42" fmla="*/ 64948 w 318948"/>
              <a:gd name="connsiteY42" fmla="*/ 300567 h 901700"/>
              <a:gd name="connsiteX43" fmla="*/ 86115 w 318948"/>
              <a:gd name="connsiteY43" fmla="*/ 279400 h 901700"/>
              <a:gd name="connsiteX44" fmla="*/ 111515 w 318948"/>
              <a:gd name="connsiteY44" fmla="*/ 258234 h 901700"/>
              <a:gd name="connsiteX45" fmla="*/ 166548 w 318948"/>
              <a:gd name="connsiteY45" fmla="*/ 203200 h 901700"/>
              <a:gd name="connsiteX46" fmla="*/ 183481 w 318948"/>
              <a:gd name="connsiteY46" fmla="*/ 186267 h 901700"/>
              <a:gd name="connsiteX47" fmla="*/ 208881 w 318948"/>
              <a:gd name="connsiteY47" fmla="*/ 160867 h 901700"/>
              <a:gd name="connsiteX48" fmla="*/ 234281 w 318948"/>
              <a:gd name="connsiteY48" fmla="*/ 143934 h 901700"/>
              <a:gd name="connsiteX49" fmla="*/ 246981 w 318948"/>
              <a:gd name="connsiteY49" fmla="*/ 135467 h 901700"/>
              <a:gd name="connsiteX50" fmla="*/ 225815 w 318948"/>
              <a:gd name="connsiteY50" fmla="*/ 160867 h 901700"/>
              <a:gd name="connsiteX51" fmla="*/ 196181 w 318948"/>
              <a:gd name="connsiteY51" fmla="*/ 198967 h 901700"/>
              <a:gd name="connsiteX52" fmla="*/ 183481 w 318948"/>
              <a:gd name="connsiteY52" fmla="*/ 215900 h 901700"/>
              <a:gd name="connsiteX53" fmla="*/ 166548 w 318948"/>
              <a:gd name="connsiteY53" fmla="*/ 241300 h 901700"/>
              <a:gd name="connsiteX54" fmla="*/ 153848 w 318948"/>
              <a:gd name="connsiteY54" fmla="*/ 258234 h 901700"/>
              <a:gd name="connsiteX55" fmla="*/ 141148 w 318948"/>
              <a:gd name="connsiteY55" fmla="*/ 279400 h 901700"/>
              <a:gd name="connsiteX56" fmla="*/ 124215 w 318948"/>
              <a:gd name="connsiteY56" fmla="*/ 287867 h 901700"/>
              <a:gd name="connsiteX57" fmla="*/ 81881 w 318948"/>
              <a:gd name="connsiteY57" fmla="*/ 338667 h 901700"/>
              <a:gd name="connsiteX58" fmla="*/ 52248 w 318948"/>
              <a:gd name="connsiteY58" fmla="*/ 372534 h 901700"/>
              <a:gd name="connsiteX59" fmla="*/ 26848 w 318948"/>
              <a:gd name="connsiteY59" fmla="*/ 419100 h 901700"/>
              <a:gd name="connsiteX60" fmla="*/ 14148 w 318948"/>
              <a:gd name="connsiteY60" fmla="*/ 431800 h 901700"/>
              <a:gd name="connsiteX61" fmla="*/ 5681 w 318948"/>
              <a:gd name="connsiteY61" fmla="*/ 452967 h 901700"/>
              <a:gd name="connsiteX62" fmla="*/ 1448 w 318948"/>
              <a:gd name="connsiteY62" fmla="*/ 465667 h 901700"/>
              <a:gd name="connsiteX63" fmla="*/ 14148 w 318948"/>
              <a:gd name="connsiteY63" fmla="*/ 452967 h 901700"/>
              <a:gd name="connsiteX64" fmla="*/ 60715 w 318948"/>
              <a:gd name="connsiteY64" fmla="*/ 397934 h 901700"/>
              <a:gd name="connsiteX65" fmla="*/ 119981 w 318948"/>
              <a:gd name="connsiteY65" fmla="*/ 338667 h 901700"/>
              <a:gd name="connsiteX66" fmla="*/ 141148 w 318948"/>
              <a:gd name="connsiteY66" fmla="*/ 317500 h 901700"/>
              <a:gd name="connsiteX67" fmla="*/ 162315 w 318948"/>
              <a:gd name="connsiteY67" fmla="*/ 300567 h 901700"/>
              <a:gd name="connsiteX68" fmla="*/ 175015 w 318948"/>
              <a:gd name="connsiteY68" fmla="*/ 292100 h 901700"/>
              <a:gd name="connsiteX69" fmla="*/ 217348 w 318948"/>
              <a:gd name="connsiteY69" fmla="*/ 254000 h 901700"/>
              <a:gd name="connsiteX70" fmla="*/ 251215 w 318948"/>
              <a:gd name="connsiteY70" fmla="*/ 232834 h 901700"/>
              <a:gd name="connsiteX71" fmla="*/ 263915 w 318948"/>
              <a:gd name="connsiteY71" fmla="*/ 228600 h 901700"/>
              <a:gd name="connsiteX72" fmla="*/ 272381 w 318948"/>
              <a:gd name="connsiteY72" fmla="*/ 232834 h 901700"/>
              <a:gd name="connsiteX73" fmla="*/ 238515 w 318948"/>
              <a:gd name="connsiteY73" fmla="*/ 270934 h 901700"/>
              <a:gd name="connsiteX74" fmla="*/ 221581 w 318948"/>
              <a:gd name="connsiteY74" fmla="*/ 296334 h 901700"/>
              <a:gd name="connsiteX75" fmla="*/ 183481 w 318948"/>
              <a:gd name="connsiteY75" fmla="*/ 342900 h 901700"/>
              <a:gd name="connsiteX76" fmla="*/ 153848 w 318948"/>
              <a:gd name="connsiteY76" fmla="*/ 376767 h 901700"/>
              <a:gd name="connsiteX77" fmla="*/ 145381 w 318948"/>
              <a:gd name="connsiteY77" fmla="*/ 393700 h 901700"/>
              <a:gd name="connsiteX78" fmla="*/ 132681 w 318948"/>
              <a:gd name="connsiteY78" fmla="*/ 410634 h 901700"/>
              <a:gd name="connsiteX79" fmla="*/ 111515 w 318948"/>
              <a:gd name="connsiteY79" fmla="*/ 452967 h 901700"/>
              <a:gd name="connsiteX80" fmla="*/ 98815 w 318948"/>
              <a:gd name="connsiteY80" fmla="*/ 465667 h 901700"/>
              <a:gd name="connsiteX81" fmla="*/ 69181 w 318948"/>
              <a:gd name="connsiteY81" fmla="*/ 499534 h 901700"/>
              <a:gd name="connsiteX82" fmla="*/ 52248 w 318948"/>
              <a:gd name="connsiteY82" fmla="*/ 533400 h 901700"/>
              <a:gd name="connsiteX83" fmla="*/ 43781 w 318948"/>
              <a:gd name="connsiteY83" fmla="*/ 546100 h 901700"/>
              <a:gd name="connsiteX84" fmla="*/ 81881 w 318948"/>
              <a:gd name="connsiteY84" fmla="*/ 512234 h 901700"/>
              <a:gd name="connsiteX85" fmla="*/ 98815 w 318948"/>
              <a:gd name="connsiteY85" fmla="*/ 491067 h 901700"/>
              <a:gd name="connsiteX86" fmla="*/ 141148 w 318948"/>
              <a:gd name="connsiteY86" fmla="*/ 465667 h 901700"/>
              <a:gd name="connsiteX87" fmla="*/ 166548 w 318948"/>
              <a:gd name="connsiteY87" fmla="*/ 440267 h 901700"/>
              <a:gd name="connsiteX88" fmla="*/ 179248 w 318948"/>
              <a:gd name="connsiteY88" fmla="*/ 431800 h 901700"/>
              <a:gd name="connsiteX89" fmla="*/ 213115 w 318948"/>
              <a:gd name="connsiteY89" fmla="*/ 397934 h 901700"/>
              <a:gd name="connsiteX90" fmla="*/ 230048 w 318948"/>
              <a:gd name="connsiteY90" fmla="*/ 381000 h 901700"/>
              <a:gd name="connsiteX91" fmla="*/ 289315 w 318948"/>
              <a:gd name="connsiteY91" fmla="*/ 342900 h 901700"/>
              <a:gd name="connsiteX92" fmla="*/ 302015 w 318948"/>
              <a:gd name="connsiteY92" fmla="*/ 334434 h 901700"/>
              <a:gd name="connsiteX93" fmla="*/ 268148 w 318948"/>
              <a:gd name="connsiteY93" fmla="*/ 385234 h 901700"/>
              <a:gd name="connsiteX94" fmla="*/ 204648 w 318948"/>
              <a:gd name="connsiteY94" fmla="*/ 469900 h 901700"/>
              <a:gd name="connsiteX95" fmla="*/ 149615 w 318948"/>
              <a:gd name="connsiteY95" fmla="*/ 520700 h 901700"/>
              <a:gd name="connsiteX96" fmla="*/ 128448 w 318948"/>
              <a:gd name="connsiteY96" fmla="*/ 546100 h 901700"/>
              <a:gd name="connsiteX97" fmla="*/ 94581 w 318948"/>
              <a:gd name="connsiteY97" fmla="*/ 575734 h 901700"/>
              <a:gd name="connsiteX98" fmla="*/ 64948 w 318948"/>
              <a:gd name="connsiteY98" fmla="*/ 605367 h 901700"/>
              <a:gd name="connsiteX99" fmla="*/ 48015 w 318948"/>
              <a:gd name="connsiteY99" fmla="*/ 622300 h 901700"/>
              <a:gd name="connsiteX100" fmla="*/ 35315 w 318948"/>
              <a:gd name="connsiteY100" fmla="*/ 630767 h 901700"/>
              <a:gd name="connsiteX101" fmla="*/ 90348 w 318948"/>
              <a:gd name="connsiteY101" fmla="*/ 605367 h 901700"/>
              <a:gd name="connsiteX102" fmla="*/ 115748 w 318948"/>
              <a:gd name="connsiteY102" fmla="*/ 592667 h 901700"/>
              <a:gd name="connsiteX103" fmla="*/ 149615 w 318948"/>
              <a:gd name="connsiteY103" fmla="*/ 567267 h 901700"/>
              <a:gd name="connsiteX104" fmla="*/ 166548 w 318948"/>
              <a:gd name="connsiteY104" fmla="*/ 563034 h 901700"/>
              <a:gd name="connsiteX105" fmla="*/ 217348 w 318948"/>
              <a:gd name="connsiteY105" fmla="*/ 537634 h 901700"/>
              <a:gd name="connsiteX106" fmla="*/ 251215 w 318948"/>
              <a:gd name="connsiteY106" fmla="*/ 508000 h 901700"/>
              <a:gd name="connsiteX107" fmla="*/ 268148 w 318948"/>
              <a:gd name="connsiteY107" fmla="*/ 499534 h 901700"/>
              <a:gd name="connsiteX108" fmla="*/ 293548 w 318948"/>
              <a:gd name="connsiteY108" fmla="*/ 478367 h 901700"/>
              <a:gd name="connsiteX109" fmla="*/ 306248 w 318948"/>
              <a:gd name="connsiteY109" fmla="*/ 469900 h 901700"/>
              <a:gd name="connsiteX110" fmla="*/ 318948 w 318948"/>
              <a:gd name="connsiteY110" fmla="*/ 457200 h 901700"/>
              <a:gd name="connsiteX111" fmla="*/ 306248 w 318948"/>
              <a:gd name="connsiteY111" fmla="*/ 482600 h 901700"/>
              <a:gd name="connsiteX112" fmla="*/ 268148 w 318948"/>
              <a:gd name="connsiteY112" fmla="*/ 529167 h 901700"/>
              <a:gd name="connsiteX113" fmla="*/ 213115 w 318948"/>
              <a:gd name="connsiteY113" fmla="*/ 579967 h 901700"/>
              <a:gd name="connsiteX114" fmla="*/ 191948 w 318948"/>
              <a:gd name="connsiteY114" fmla="*/ 601134 h 901700"/>
              <a:gd name="connsiteX115" fmla="*/ 166548 w 318948"/>
              <a:gd name="connsiteY115" fmla="*/ 622300 h 901700"/>
              <a:gd name="connsiteX116" fmla="*/ 119981 w 318948"/>
              <a:gd name="connsiteY116" fmla="*/ 664634 h 901700"/>
              <a:gd name="connsiteX117" fmla="*/ 111515 w 318948"/>
              <a:gd name="connsiteY117" fmla="*/ 677334 h 901700"/>
              <a:gd name="connsiteX118" fmla="*/ 73415 w 318948"/>
              <a:gd name="connsiteY118" fmla="*/ 698500 h 901700"/>
              <a:gd name="connsiteX119" fmla="*/ 90348 w 318948"/>
              <a:gd name="connsiteY119" fmla="*/ 706967 h 901700"/>
              <a:gd name="connsiteX120" fmla="*/ 162315 w 318948"/>
              <a:gd name="connsiteY120" fmla="*/ 694267 h 901700"/>
              <a:gd name="connsiteX121" fmla="*/ 183481 w 318948"/>
              <a:gd name="connsiteY121" fmla="*/ 685800 h 901700"/>
              <a:gd name="connsiteX122" fmla="*/ 204648 w 318948"/>
              <a:gd name="connsiteY122" fmla="*/ 681567 h 901700"/>
              <a:gd name="connsiteX123" fmla="*/ 246981 w 318948"/>
              <a:gd name="connsiteY123" fmla="*/ 664634 h 901700"/>
              <a:gd name="connsiteX124" fmla="*/ 276615 w 318948"/>
              <a:gd name="connsiteY124" fmla="*/ 647700 h 901700"/>
              <a:gd name="connsiteX125" fmla="*/ 289315 w 318948"/>
              <a:gd name="connsiteY125" fmla="*/ 639234 h 901700"/>
              <a:gd name="connsiteX126" fmla="*/ 302015 w 318948"/>
              <a:gd name="connsiteY126" fmla="*/ 626534 h 901700"/>
              <a:gd name="connsiteX127" fmla="*/ 289315 w 318948"/>
              <a:gd name="connsiteY127" fmla="*/ 643467 h 901700"/>
              <a:gd name="connsiteX128" fmla="*/ 255448 w 318948"/>
              <a:gd name="connsiteY128" fmla="*/ 673100 h 901700"/>
              <a:gd name="connsiteX129" fmla="*/ 238515 w 318948"/>
              <a:gd name="connsiteY129" fmla="*/ 690034 h 901700"/>
              <a:gd name="connsiteX130" fmla="*/ 217348 w 318948"/>
              <a:gd name="connsiteY130" fmla="*/ 702734 h 901700"/>
              <a:gd name="connsiteX131" fmla="*/ 111515 w 318948"/>
              <a:gd name="connsiteY131" fmla="*/ 778934 h 901700"/>
              <a:gd name="connsiteX132" fmla="*/ 86115 w 318948"/>
              <a:gd name="connsiteY132" fmla="*/ 787400 h 901700"/>
              <a:gd name="connsiteX133" fmla="*/ 73415 w 318948"/>
              <a:gd name="connsiteY133" fmla="*/ 791634 h 901700"/>
              <a:gd name="connsiteX134" fmla="*/ 94581 w 318948"/>
              <a:gd name="connsiteY134" fmla="*/ 800100 h 901700"/>
              <a:gd name="connsiteX135" fmla="*/ 119981 w 318948"/>
              <a:gd name="connsiteY135" fmla="*/ 791634 h 901700"/>
              <a:gd name="connsiteX136" fmla="*/ 162315 w 318948"/>
              <a:gd name="connsiteY136" fmla="*/ 778934 h 901700"/>
              <a:gd name="connsiteX137" fmla="*/ 175015 w 318948"/>
              <a:gd name="connsiteY137" fmla="*/ 770467 h 901700"/>
              <a:gd name="connsiteX138" fmla="*/ 191948 w 318948"/>
              <a:gd name="connsiteY138" fmla="*/ 766234 h 901700"/>
              <a:gd name="connsiteX139" fmla="*/ 204648 w 318948"/>
              <a:gd name="connsiteY139" fmla="*/ 762000 h 901700"/>
              <a:gd name="connsiteX140" fmla="*/ 187715 w 318948"/>
              <a:gd name="connsiteY140" fmla="*/ 804334 h 901700"/>
              <a:gd name="connsiteX141" fmla="*/ 166548 w 318948"/>
              <a:gd name="connsiteY141" fmla="*/ 812800 h 901700"/>
              <a:gd name="connsiteX142" fmla="*/ 141148 w 318948"/>
              <a:gd name="connsiteY142" fmla="*/ 838200 h 901700"/>
              <a:gd name="connsiteX143" fmla="*/ 128448 w 318948"/>
              <a:gd name="connsiteY143" fmla="*/ 846667 h 901700"/>
              <a:gd name="connsiteX144" fmla="*/ 94581 w 318948"/>
              <a:gd name="connsiteY144" fmla="*/ 876300 h 901700"/>
              <a:gd name="connsiteX145" fmla="*/ 81881 w 318948"/>
              <a:gd name="connsiteY145" fmla="*/ 897467 h 901700"/>
              <a:gd name="connsiteX146" fmla="*/ 119981 w 318948"/>
              <a:gd name="connsiteY146" fmla="*/ 884767 h 901700"/>
              <a:gd name="connsiteX147" fmla="*/ 217348 w 318948"/>
              <a:gd name="connsiteY147" fmla="*/ 829734 h 901700"/>
              <a:gd name="connsiteX148" fmla="*/ 166548 w 318948"/>
              <a:gd name="connsiteY148" fmla="*/ 846667 h 901700"/>
              <a:gd name="connsiteX149" fmla="*/ 136915 w 318948"/>
              <a:gd name="connsiteY149" fmla="*/ 863600 h 901700"/>
              <a:gd name="connsiteX150" fmla="*/ 119981 w 318948"/>
              <a:gd name="connsiteY150" fmla="*/ 876300 h 901700"/>
              <a:gd name="connsiteX151" fmla="*/ 94581 w 318948"/>
              <a:gd name="connsiteY151" fmla="*/ 889000 h 901700"/>
              <a:gd name="connsiteX152" fmla="*/ 86115 w 318948"/>
              <a:gd name="connsiteY152" fmla="*/ 9017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18948" h="901700">
                <a:moveTo>
                  <a:pt x="22615" y="143934"/>
                </a:moveTo>
                <a:lnTo>
                  <a:pt x="60715" y="114300"/>
                </a:lnTo>
                <a:cubicBezTo>
                  <a:pt x="67820" y="108718"/>
                  <a:pt x="76869" y="104885"/>
                  <a:pt x="81881" y="97367"/>
                </a:cubicBezTo>
                <a:cubicBezTo>
                  <a:pt x="92529" y="81395"/>
                  <a:pt x="91402" y="80304"/>
                  <a:pt x="111515" y="67734"/>
                </a:cubicBezTo>
                <a:cubicBezTo>
                  <a:pt x="115299" y="65369"/>
                  <a:pt x="120113" y="65258"/>
                  <a:pt x="124215" y="63500"/>
                </a:cubicBezTo>
                <a:cubicBezTo>
                  <a:pt x="130015" y="61014"/>
                  <a:pt x="135504" y="57856"/>
                  <a:pt x="141148" y="55034"/>
                </a:cubicBezTo>
                <a:cubicBezTo>
                  <a:pt x="172661" y="23521"/>
                  <a:pt x="132766" y="62218"/>
                  <a:pt x="170781" y="29634"/>
                </a:cubicBezTo>
                <a:cubicBezTo>
                  <a:pt x="175327" y="25738"/>
                  <a:pt x="178755" y="20610"/>
                  <a:pt x="183481" y="16934"/>
                </a:cubicBezTo>
                <a:cubicBezTo>
                  <a:pt x="191513" y="10687"/>
                  <a:pt x="208881" y="0"/>
                  <a:pt x="208881" y="0"/>
                </a:cubicBezTo>
                <a:cubicBezTo>
                  <a:pt x="203237" y="11289"/>
                  <a:pt x="199132" y="23490"/>
                  <a:pt x="191948" y="33867"/>
                </a:cubicBezTo>
                <a:cubicBezTo>
                  <a:pt x="173959" y="59852"/>
                  <a:pt x="175629" y="48877"/>
                  <a:pt x="158081" y="63500"/>
                </a:cubicBezTo>
                <a:cubicBezTo>
                  <a:pt x="125478" y="90668"/>
                  <a:pt x="164219" y="63641"/>
                  <a:pt x="132681" y="84667"/>
                </a:cubicBezTo>
                <a:cubicBezTo>
                  <a:pt x="131270" y="88900"/>
                  <a:pt x="131236" y="93882"/>
                  <a:pt x="128448" y="97367"/>
                </a:cubicBezTo>
                <a:cubicBezTo>
                  <a:pt x="125270" y="101340"/>
                  <a:pt x="119346" y="102236"/>
                  <a:pt x="115748" y="105834"/>
                </a:cubicBezTo>
                <a:cubicBezTo>
                  <a:pt x="110759" y="110823"/>
                  <a:pt x="106787" y="116784"/>
                  <a:pt x="103048" y="122767"/>
                </a:cubicBezTo>
                <a:cubicBezTo>
                  <a:pt x="99703" y="128118"/>
                  <a:pt x="98249" y="134565"/>
                  <a:pt x="94581" y="139700"/>
                </a:cubicBezTo>
                <a:cubicBezTo>
                  <a:pt x="91101" y="144572"/>
                  <a:pt x="85777" y="147854"/>
                  <a:pt x="81881" y="152400"/>
                </a:cubicBezTo>
                <a:cubicBezTo>
                  <a:pt x="60878" y="176905"/>
                  <a:pt x="78838" y="162896"/>
                  <a:pt x="56481" y="177800"/>
                </a:cubicBezTo>
                <a:cubicBezTo>
                  <a:pt x="53659" y="182033"/>
                  <a:pt x="50290" y="185949"/>
                  <a:pt x="48015" y="190500"/>
                </a:cubicBezTo>
                <a:cubicBezTo>
                  <a:pt x="46019" y="194491"/>
                  <a:pt x="46638" y="199772"/>
                  <a:pt x="43781" y="203200"/>
                </a:cubicBezTo>
                <a:cubicBezTo>
                  <a:pt x="39264" y="208620"/>
                  <a:pt x="32205" y="211308"/>
                  <a:pt x="26848" y="215900"/>
                </a:cubicBezTo>
                <a:cubicBezTo>
                  <a:pt x="22302" y="219796"/>
                  <a:pt x="18381" y="224367"/>
                  <a:pt x="14148" y="228600"/>
                </a:cubicBezTo>
                <a:cubicBezTo>
                  <a:pt x="12737" y="232833"/>
                  <a:pt x="11911" y="237309"/>
                  <a:pt x="9915" y="241300"/>
                </a:cubicBezTo>
                <a:cubicBezTo>
                  <a:pt x="7640" y="245851"/>
                  <a:pt x="-3640" y="254000"/>
                  <a:pt x="1448" y="254000"/>
                </a:cubicBezTo>
                <a:cubicBezTo>
                  <a:pt x="8503" y="254000"/>
                  <a:pt x="12601" y="245346"/>
                  <a:pt x="18381" y="241300"/>
                </a:cubicBezTo>
                <a:cubicBezTo>
                  <a:pt x="26717" y="235465"/>
                  <a:pt x="35835" y="230724"/>
                  <a:pt x="43781" y="224367"/>
                </a:cubicBezTo>
                <a:cubicBezTo>
                  <a:pt x="50014" y="219380"/>
                  <a:pt x="54482" y="212421"/>
                  <a:pt x="60715" y="207434"/>
                </a:cubicBezTo>
                <a:cubicBezTo>
                  <a:pt x="75702" y="195444"/>
                  <a:pt x="91804" y="184917"/>
                  <a:pt x="107281" y="173567"/>
                </a:cubicBezTo>
                <a:cubicBezTo>
                  <a:pt x="115290" y="167694"/>
                  <a:pt x="127715" y="157657"/>
                  <a:pt x="136915" y="152400"/>
                </a:cubicBezTo>
                <a:cubicBezTo>
                  <a:pt x="142394" y="149269"/>
                  <a:pt x="148204" y="146756"/>
                  <a:pt x="153848" y="143934"/>
                </a:cubicBezTo>
                <a:cubicBezTo>
                  <a:pt x="158081" y="139701"/>
                  <a:pt x="161567" y="134555"/>
                  <a:pt x="166548" y="131234"/>
                </a:cubicBezTo>
                <a:cubicBezTo>
                  <a:pt x="170261" y="128759"/>
                  <a:pt x="175763" y="129788"/>
                  <a:pt x="179248" y="127000"/>
                </a:cubicBezTo>
                <a:cubicBezTo>
                  <a:pt x="206600" y="105118"/>
                  <a:pt x="168496" y="120706"/>
                  <a:pt x="200415" y="110067"/>
                </a:cubicBezTo>
                <a:cubicBezTo>
                  <a:pt x="172887" y="151357"/>
                  <a:pt x="217023" y="88209"/>
                  <a:pt x="175015" y="135467"/>
                </a:cubicBezTo>
                <a:cubicBezTo>
                  <a:pt x="143768" y="170619"/>
                  <a:pt x="173030" y="151232"/>
                  <a:pt x="141148" y="177800"/>
                </a:cubicBezTo>
                <a:cubicBezTo>
                  <a:pt x="130307" y="186834"/>
                  <a:pt x="118202" y="194264"/>
                  <a:pt x="107281" y="203200"/>
                </a:cubicBezTo>
                <a:cubicBezTo>
                  <a:pt x="92209" y="215532"/>
                  <a:pt x="95089" y="217424"/>
                  <a:pt x="81881" y="232834"/>
                </a:cubicBezTo>
                <a:cubicBezTo>
                  <a:pt x="77985" y="237380"/>
                  <a:pt x="73727" y="241638"/>
                  <a:pt x="69181" y="245534"/>
                </a:cubicBezTo>
                <a:cubicBezTo>
                  <a:pt x="41524" y="269241"/>
                  <a:pt x="61561" y="245816"/>
                  <a:pt x="39548" y="275167"/>
                </a:cubicBezTo>
                <a:cubicBezTo>
                  <a:pt x="25545" y="317178"/>
                  <a:pt x="49038" y="253007"/>
                  <a:pt x="22615" y="300567"/>
                </a:cubicBezTo>
                <a:cubicBezTo>
                  <a:pt x="18281" y="308369"/>
                  <a:pt x="5490" y="328131"/>
                  <a:pt x="14148" y="325967"/>
                </a:cubicBezTo>
                <a:lnTo>
                  <a:pt x="31081" y="321734"/>
                </a:lnTo>
                <a:cubicBezTo>
                  <a:pt x="42370" y="314678"/>
                  <a:pt x="54396" y="308684"/>
                  <a:pt x="64948" y="300567"/>
                </a:cubicBezTo>
                <a:cubicBezTo>
                  <a:pt x="72857" y="294483"/>
                  <a:pt x="78732" y="286112"/>
                  <a:pt x="86115" y="279400"/>
                </a:cubicBezTo>
                <a:cubicBezTo>
                  <a:pt x="94270" y="271987"/>
                  <a:pt x="103458" y="265754"/>
                  <a:pt x="111515" y="258234"/>
                </a:cubicBezTo>
                <a:cubicBezTo>
                  <a:pt x="111564" y="258188"/>
                  <a:pt x="156336" y="213412"/>
                  <a:pt x="166548" y="203200"/>
                </a:cubicBezTo>
                <a:lnTo>
                  <a:pt x="183481" y="186267"/>
                </a:lnTo>
                <a:cubicBezTo>
                  <a:pt x="191948" y="177800"/>
                  <a:pt x="198918" y="167509"/>
                  <a:pt x="208881" y="160867"/>
                </a:cubicBezTo>
                <a:lnTo>
                  <a:pt x="234281" y="143934"/>
                </a:lnTo>
                <a:lnTo>
                  <a:pt x="246981" y="135467"/>
                </a:lnTo>
                <a:cubicBezTo>
                  <a:pt x="225966" y="166992"/>
                  <a:pt x="252972" y="128280"/>
                  <a:pt x="225815" y="160867"/>
                </a:cubicBezTo>
                <a:cubicBezTo>
                  <a:pt x="215515" y="173227"/>
                  <a:pt x="205991" y="186214"/>
                  <a:pt x="196181" y="198967"/>
                </a:cubicBezTo>
                <a:cubicBezTo>
                  <a:pt x="191879" y="204559"/>
                  <a:pt x="187395" y="210029"/>
                  <a:pt x="183481" y="215900"/>
                </a:cubicBezTo>
                <a:cubicBezTo>
                  <a:pt x="177837" y="224367"/>
                  <a:pt x="172383" y="232964"/>
                  <a:pt x="166548" y="241300"/>
                </a:cubicBezTo>
                <a:cubicBezTo>
                  <a:pt x="162502" y="247080"/>
                  <a:pt x="157762" y="252363"/>
                  <a:pt x="153848" y="258234"/>
                </a:cubicBezTo>
                <a:cubicBezTo>
                  <a:pt x="149284" y="265080"/>
                  <a:pt x="146966" y="273582"/>
                  <a:pt x="141148" y="279400"/>
                </a:cubicBezTo>
                <a:cubicBezTo>
                  <a:pt x="136686" y="283862"/>
                  <a:pt x="129859" y="285045"/>
                  <a:pt x="124215" y="287867"/>
                </a:cubicBezTo>
                <a:cubicBezTo>
                  <a:pt x="94901" y="331838"/>
                  <a:pt x="111026" y="316809"/>
                  <a:pt x="81881" y="338667"/>
                </a:cubicBezTo>
                <a:cubicBezTo>
                  <a:pt x="55262" y="378599"/>
                  <a:pt x="101761" y="310644"/>
                  <a:pt x="52248" y="372534"/>
                </a:cubicBezTo>
                <a:cubicBezTo>
                  <a:pt x="35485" y="393488"/>
                  <a:pt x="42299" y="395923"/>
                  <a:pt x="26848" y="419100"/>
                </a:cubicBezTo>
                <a:cubicBezTo>
                  <a:pt x="23527" y="424081"/>
                  <a:pt x="18381" y="427567"/>
                  <a:pt x="14148" y="431800"/>
                </a:cubicBezTo>
                <a:cubicBezTo>
                  <a:pt x="11326" y="438856"/>
                  <a:pt x="8349" y="445852"/>
                  <a:pt x="5681" y="452967"/>
                </a:cubicBezTo>
                <a:cubicBezTo>
                  <a:pt x="4114" y="457145"/>
                  <a:pt x="-3014" y="465667"/>
                  <a:pt x="1448" y="465667"/>
                </a:cubicBezTo>
                <a:cubicBezTo>
                  <a:pt x="7435" y="465667"/>
                  <a:pt x="10206" y="457473"/>
                  <a:pt x="14148" y="452967"/>
                </a:cubicBezTo>
                <a:cubicBezTo>
                  <a:pt x="29972" y="434882"/>
                  <a:pt x="43723" y="414926"/>
                  <a:pt x="60715" y="397934"/>
                </a:cubicBezTo>
                <a:lnTo>
                  <a:pt x="119981" y="338667"/>
                </a:lnTo>
                <a:cubicBezTo>
                  <a:pt x="127037" y="331611"/>
                  <a:pt x="133356" y="323733"/>
                  <a:pt x="141148" y="317500"/>
                </a:cubicBezTo>
                <a:cubicBezTo>
                  <a:pt x="148204" y="311856"/>
                  <a:pt x="155087" y="305988"/>
                  <a:pt x="162315" y="300567"/>
                </a:cubicBezTo>
                <a:cubicBezTo>
                  <a:pt x="166385" y="297514"/>
                  <a:pt x="171233" y="295504"/>
                  <a:pt x="175015" y="292100"/>
                </a:cubicBezTo>
                <a:cubicBezTo>
                  <a:pt x="222488" y="249374"/>
                  <a:pt x="187838" y="273674"/>
                  <a:pt x="217348" y="254000"/>
                </a:cubicBezTo>
                <a:cubicBezTo>
                  <a:pt x="230766" y="233874"/>
                  <a:pt x="220987" y="242910"/>
                  <a:pt x="251215" y="232834"/>
                </a:cubicBezTo>
                <a:lnTo>
                  <a:pt x="263915" y="228600"/>
                </a:lnTo>
                <a:cubicBezTo>
                  <a:pt x="264642" y="227873"/>
                  <a:pt x="293702" y="194458"/>
                  <a:pt x="272381" y="232834"/>
                </a:cubicBezTo>
                <a:cubicBezTo>
                  <a:pt x="260385" y="254427"/>
                  <a:pt x="253070" y="252741"/>
                  <a:pt x="238515" y="270934"/>
                </a:cubicBezTo>
                <a:cubicBezTo>
                  <a:pt x="232158" y="278880"/>
                  <a:pt x="227762" y="288251"/>
                  <a:pt x="221581" y="296334"/>
                </a:cubicBezTo>
                <a:cubicBezTo>
                  <a:pt x="209398" y="312265"/>
                  <a:pt x="197662" y="328718"/>
                  <a:pt x="183481" y="342900"/>
                </a:cubicBezTo>
                <a:cubicBezTo>
                  <a:pt x="170354" y="356027"/>
                  <a:pt x="163564" y="361222"/>
                  <a:pt x="153848" y="376767"/>
                </a:cubicBezTo>
                <a:cubicBezTo>
                  <a:pt x="150503" y="382118"/>
                  <a:pt x="148726" y="388349"/>
                  <a:pt x="145381" y="393700"/>
                </a:cubicBezTo>
                <a:cubicBezTo>
                  <a:pt x="141641" y="399683"/>
                  <a:pt x="136107" y="404466"/>
                  <a:pt x="132681" y="410634"/>
                </a:cubicBezTo>
                <a:cubicBezTo>
                  <a:pt x="114832" y="442762"/>
                  <a:pt x="134975" y="421686"/>
                  <a:pt x="111515" y="452967"/>
                </a:cubicBezTo>
                <a:cubicBezTo>
                  <a:pt x="107923" y="457756"/>
                  <a:pt x="102491" y="460941"/>
                  <a:pt x="98815" y="465667"/>
                </a:cubicBezTo>
                <a:cubicBezTo>
                  <a:pt x="72220" y="499859"/>
                  <a:pt x="93767" y="483143"/>
                  <a:pt x="69181" y="499534"/>
                </a:cubicBezTo>
                <a:cubicBezTo>
                  <a:pt x="62895" y="524681"/>
                  <a:pt x="68854" y="510152"/>
                  <a:pt x="52248" y="533400"/>
                </a:cubicBezTo>
                <a:cubicBezTo>
                  <a:pt x="49291" y="537540"/>
                  <a:pt x="41506" y="550651"/>
                  <a:pt x="43781" y="546100"/>
                </a:cubicBezTo>
                <a:cubicBezTo>
                  <a:pt x="57446" y="518770"/>
                  <a:pt x="53614" y="526367"/>
                  <a:pt x="81881" y="512234"/>
                </a:cubicBezTo>
                <a:cubicBezTo>
                  <a:pt x="87526" y="505178"/>
                  <a:pt x="91710" y="496649"/>
                  <a:pt x="98815" y="491067"/>
                </a:cubicBezTo>
                <a:cubicBezTo>
                  <a:pt x="111755" y="480900"/>
                  <a:pt x="129512" y="477303"/>
                  <a:pt x="141148" y="465667"/>
                </a:cubicBezTo>
                <a:cubicBezTo>
                  <a:pt x="149615" y="457200"/>
                  <a:pt x="156585" y="446909"/>
                  <a:pt x="166548" y="440267"/>
                </a:cubicBezTo>
                <a:cubicBezTo>
                  <a:pt x="170781" y="437445"/>
                  <a:pt x="175483" y="435222"/>
                  <a:pt x="179248" y="431800"/>
                </a:cubicBezTo>
                <a:cubicBezTo>
                  <a:pt x="191061" y="421061"/>
                  <a:pt x="201826" y="409223"/>
                  <a:pt x="213115" y="397934"/>
                </a:cubicBezTo>
                <a:cubicBezTo>
                  <a:pt x="218760" y="392289"/>
                  <a:pt x="223203" y="385107"/>
                  <a:pt x="230048" y="381000"/>
                </a:cubicBezTo>
                <a:cubicBezTo>
                  <a:pt x="264308" y="360444"/>
                  <a:pt x="244360" y="372870"/>
                  <a:pt x="289315" y="342900"/>
                </a:cubicBezTo>
                <a:lnTo>
                  <a:pt x="302015" y="334434"/>
                </a:lnTo>
                <a:cubicBezTo>
                  <a:pt x="286978" y="372023"/>
                  <a:pt x="301468" y="342394"/>
                  <a:pt x="268148" y="385234"/>
                </a:cubicBezTo>
                <a:cubicBezTo>
                  <a:pt x="246490" y="413080"/>
                  <a:pt x="231015" y="446463"/>
                  <a:pt x="204648" y="469900"/>
                </a:cubicBezTo>
                <a:cubicBezTo>
                  <a:pt x="191393" y="481682"/>
                  <a:pt x="164089" y="504618"/>
                  <a:pt x="149615" y="520700"/>
                </a:cubicBezTo>
                <a:cubicBezTo>
                  <a:pt x="142242" y="528892"/>
                  <a:pt x="135770" y="537863"/>
                  <a:pt x="128448" y="546100"/>
                </a:cubicBezTo>
                <a:cubicBezTo>
                  <a:pt x="111224" y="565477"/>
                  <a:pt x="117608" y="554626"/>
                  <a:pt x="94581" y="575734"/>
                </a:cubicBezTo>
                <a:cubicBezTo>
                  <a:pt x="84284" y="585173"/>
                  <a:pt x="74826" y="595489"/>
                  <a:pt x="64948" y="605367"/>
                </a:cubicBezTo>
                <a:cubicBezTo>
                  <a:pt x="59304" y="611011"/>
                  <a:pt x="54657" y="617872"/>
                  <a:pt x="48015" y="622300"/>
                </a:cubicBezTo>
                <a:cubicBezTo>
                  <a:pt x="43782" y="625122"/>
                  <a:pt x="30227" y="630767"/>
                  <a:pt x="35315" y="630767"/>
                </a:cubicBezTo>
                <a:cubicBezTo>
                  <a:pt x="50897" y="630767"/>
                  <a:pt x="79239" y="611349"/>
                  <a:pt x="90348" y="605367"/>
                </a:cubicBezTo>
                <a:cubicBezTo>
                  <a:pt x="98683" y="600879"/>
                  <a:pt x="107762" y="597749"/>
                  <a:pt x="115748" y="592667"/>
                </a:cubicBezTo>
                <a:cubicBezTo>
                  <a:pt x="119537" y="590256"/>
                  <a:pt x="141420" y="570779"/>
                  <a:pt x="149615" y="567267"/>
                </a:cubicBezTo>
                <a:cubicBezTo>
                  <a:pt x="154963" y="564975"/>
                  <a:pt x="160904" y="564445"/>
                  <a:pt x="166548" y="563034"/>
                </a:cubicBezTo>
                <a:cubicBezTo>
                  <a:pt x="183481" y="554567"/>
                  <a:pt x="201030" y="547233"/>
                  <a:pt x="217348" y="537634"/>
                </a:cubicBezTo>
                <a:cubicBezTo>
                  <a:pt x="265084" y="509553"/>
                  <a:pt x="217619" y="531997"/>
                  <a:pt x="251215" y="508000"/>
                </a:cubicBezTo>
                <a:cubicBezTo>
                  <a:pt x="256350" y="504332"/>
                  <a:pt x="262669" y="502665"/>
                  <a:pt x="268148" y="499534"/>
                </a:cubicBezTo>
                <a:cubicBezTo>
                  <a:pt x="288211" y="488070"/>
                  <a:pt x="274448" y="494284"/>
                  <a:pt x="293548" y="478367"/>
                </a:cubicBezTo>
                <a:cubicBezTo>
                  <a:pt x="297457" y="475110"/>
                  <a:pt x="302339" y="473157"/>
                  <a:pt x="306248" y="469900"/>
                </a:cubicBezTo>
                <a:cubicBezTo>
                  <a:pt x="310847" y="466067"/>
                  <a:pt x="318948" y="451213"/>
                  <a:pt x="318948" y="457200"/>
                </a:cubicBezTo>
                <a:cubicBezTo>
                  <a:pt x="318948" y="466666"/>
                  <a:pt x="311707" y="474867"/>
                  <a:pt x="306248" y="482600"/>
                </a:cubicBezTo>
                <a:cubicBezTo>
                  <a:pt x="294682" y="498985"/>
                  <a:pt x="282330" y="514985"/>
                  <a:pt x="268148" y="529167"/>
                </a:cubicBezTo>
                <a:cubicBezTo>
                  <a:pt x="168462" y="628853"/>
                  <a:pt x="280382" y="519426"/>
                  <a:pt x="213115" y="579967"/>
                </a:cubicBezTo>
                <a:cubicBezTo>
                  <a:pt x="205698" y="586642"/>
                  <a:pt x="199331" y="594422"/>
                  <a:pt x="191948" y="601134"/>
                </a:cubicBezTo>
                <a:cubicBezTo>
                  <a:pt x="183793" y="608547"/>
                  <a:pt x="174646" y="614825"/>
                  <a:pt x="166548" y="622300"/>
                </a:cubicBezTo>
                <a:cubicBezTo>
                  <a:pt x="116536" y="668465"/>
                  <a:pt x="155864" y="637723"/>
                  <a:pt x="119981" y="664634"/>
                </a:cubicBezTo>
                <a:cubicBezTo>
                  <a:pt x="117159" y="668867"/>
                  <a:pt x="115113" y="673736"/>
                  <a:pt x="111515" y="677334"/>
                </a:cubicBezTo>
                <a:cubicBezTo>
                  <a:pt x="104658" y="684191"/>
                  <a:pt x="77839" y="696288"/>
                  <a:pt x="73415" y="698500"/>
                </a:cubicBezTo>
                <a:cubicBezTo>
                  <a:pt x="79059" y="701322"/>
                  <a:pt x="84056" y="706483"/>
                  <a:pt x="90348" y="706967"/>
                </a:cubicBezTo>
                <a:cubicBezTo>
                  <a:pt x="108113" y="708334"/>
                  <a:pt x="145102" y="699564"/>
                  <a:pt x="162315" y="694267"/>
                </a:cubicBezTo>
                <a:cubicBezTo>
                  <a:pt x="169578" y="692032"/>
                  <a:pt x="176203" y="687984"/>
                  <a:pt x="183481" y="685800"/>
                </a:cubicBezTo>
                <a:cubicBezTo>
                  <a:pt x="190373" y="683732"/>
                  <a:pt x="197592" y="682978"/>
                  <a:pt x="204648" y="681567"/>
                </a:cubicBezTo>
                <a:cubicBezTo>
                  <a:pt x="218759" y="675923"/>
                  <a:pt x="234336" y="673065"/>
                  <a:pt x="246981" y="664634"/>
                </a:cubicBezTo>
                <a:cubicBezTo>
                  <a:pt x="277912" y="644013"/>
                  <a:pt x="239031" y="669176"/>
                  <a:pt x="276615" y="647700"/>
                </a:cubicBezTo>
                <a:cubicBezTo>
                  <a:pt x="281032" y="645176"/>
                  <a:pt x="285406" y="642491"/>
                  <a:pt x="289315" y="639234"/>
                </a:cubicBezTo>
                <a:cubicBezTo>
                  <a:pt x="293914" y="635401"/>
                  <a:pt x="302015" y="620547"/>
                  <a:pt x="302015" y="626534"/>
                </a:cubicBezTo>
                <a:cubicBezTo>
                  <a:pt x="302015" y="633589"/>
                  <a:pt x="293961" y="638157"/>
                  <a:pt x="289315" y="643467"/>
                </a:cubicBezTo>
                <a:cubicBezTo>
                  <a:pt x="266771" y="669231"/>
                  <a:pt x="279316" y="652215"/>
                  <a:pt x="255448" y="673100"/>
                </a:cubicBezTo>
                <a:cubicBezTo>
                  <a:pt x="249441" y="678357"/>
                  <a:pt x="244816" y="685133"/>
                  <a:pt x="238515" y="690034"/>
                </a:cubicBezTo>
                <a:cubicBezTo>
                  <a:pt x="232020" y="695086"/>
                  <a:pt x="224089" y="698015"/>
                  <a:pt x="217348" y="702734"/>
                </a:cubicBezTo>
                <a:cubicBezTo>
                  <a:pt x="181736" y="727663"/>
                  <a:pt x="152755" y="765188"/>
                  <a:pt x="111515" y="778934"/>
                </a:cubicBezTo>
                <a:lnTo>
                  <a:pt x="86115" y="787400"/>
                </a:lnTo>
                <a:lnTo>
                  <a:pt x="73415" y="791634"/>
                </a:lnTo>
                <a:cubicBezTo>
                  <a:pt x="80470" y="794456"/>
                  <a:pt x="86982" y="800100"/>
                  <a:pt x="94581" y="800100"/>
                </a:cubicBezTo>
                <a:cubicBezTo>
                  <a:pt x="103506" y="800100"/>
                  <a:pt x="111230" y="793384"/>
                  <a:pt x="119981" y="791634"/>
                </a:cubicBezTo>
                <a:cubicBezTo>
                  <a:pt x="139807" y="787668"/>
                  <a:pt x="143753" y="788215"/>
                  <a:pt x="162315" y="778934"/>
                </a:cubicBezTo>
                <a:cubicBezTo>
                  <a:pt x="166866" y="776659"/>
                  <a:pt x="170338" y="772471"/>
                  <a:pt x="175015" y="770467"/>
                </a:cubicBezTo>
                <a:cubicBezTo>
                  <a:pt x="180363" y="768175"/>
                  <a:pt x="186354" y="767832"/>
                  <a:pt x="191948" y="766234"/>
                </a:cubicBezTo>
                <a:cubicBezTo>
                  <a:pt x="196239" y="765008"/>
                  <a:pt x="200415" y="763411"/>
                  <a:pt x="204648" y="762000"/>
                </a:cubicBezTo>
                <a:cubicBezTo>
                  <a:pt x="203583" y="765194"/>
                  <a:pt x="193526" y="799353"/>
                  <a:pt x="187715" y="804334"/>
                </a:cubicBezTo>
                <a:cubicBezTo>
                  <a:pt x="181945" y="809279"/>
                  <a:pt x="173604" y="809978"/>
                  <a:pt x="166548" y="812800"/>
                </a:cubicBezTo>
                <a:cubicBezTo>
                  <a:pt x="158081" y="821267"/>
                  <a:pt x="151111" y="831558"/>
                  <a:pt x="141148" y="838200"/>
                </a:cubicBezTo>
                <a:cubicBezTo>
                  <a:pt x="136915" y="841022"/>
                  <a:pt x="132046" y="843069"/>
                  <a:pt x="128448" y="846667"/>
                </a:cubicBezTo>
                <a:cubicBezTo>
                  <a:pt x="97137" y="877979"/>
                  <a:pt x="126886" y="860149"/>
                  <a:pt x="94581" y="876300"/>
                </a:cubicBezTo>
                <a:cubicBezTo>
                  <a:pt x="90348" y="883356"/>
                  <a:pt x="74075" y="894865"/>
                  <a:pt x="81881" y="897467"/>
                </a:cubicBezTo>
                <a:cubicBezTo>
                  <a:pt x="94581" y="901700"/>
                  <a:pt x="108007" y="890754"/>
                  <a:pt x="119981" y="884767"/>
                </a:cubicBezTo>
                <a:cubicBezTo>
                  <a:pt x="177720" y="855898"/>
                  <a:pt x="154149" y="869233"/>
                  <a:pt x="217348" y="829734"/>
                </a:cubicBezTo>
                <a:cubicBezTo>
                  <a:pt x="251890" y="808145"/>
                  <a:pt x="221894" y="821510"/>
                  <a:pt x="166548" y="846667"/>
                </a:cubicBezTo>
                <a:cubicBezTo>
                  <a:pt x="156191" y="851375"/>
                  <a:pt x="146513" y="857492"/>
                  <a:pt x="136915" y="863600"/>
                </a:cubicBezTo>
                <a:cubicBezTo>
                  <a:pt x="130962" y="867388"/>
                  <a:pt x="126107" y="872799"/>
                  <a:pt x="119981" y="876300"/>
                </a:cubicBezTo>
                <a:cubicBezTo>
                  <a:pt x="58617" y="911366"/>
                  <a:pt x="160974" y="844741"/>
                  <a:pt x="94581" y="889000"/>
                </a:cubicBezTo>
                <a:lnTo>
                  <a:pt x="86115" y="901700"/>
                </a:lnTo>
              </a:path>
            </a:pathLst>
          </a:custGeom>
          <a:ln>
            <a:solidFill>
              <a:srgbClr val="417B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 rot="20627556">
            <a:off x="5837533" y="5388717"/>
            <a:ext cx="1544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Fragile X Syndrome</a:t>
            </a:r>
            <a:endParaRPr lang="en-US" sz="1200" dirty="0"/>
          </a:p>
        </p:txBody>
      </p:sp>
      <p:sp>
        <p:nvSpPr>
          <p:cNvPr id="76" name="TextBox 75"/>
          <p:cNvSpPr txBox="1"/>
          <p:nvPr/>
        </p:nvSpPr>
        <p:spPr>
          <a:xfrm>
            <a:off x="6004361" y="5737268"/>
            <a:ext cx="1211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Rett</a:t>
            </a:r>
            <a:r>
              <a:rPr lang="en-US" sz="1200" dirty="0" smtClean="0"/>
              <a:t> Syndrome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 rot="505473">
            <a:off x="5898992" y="6014267"/>
            <a:ext cx="1496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Tuberous Sclerosis</a:t>
            </a:r>
            <a:endParaRPr lang="en-US" sz="1200" dirty="0"/>
          </a:p>
        </p:txBody>
      </p:sp>
      <p:sp>
        <p:nvSpPr>
          <p:cNvPr id="78" name="TextBox 77"/>
          <p:cNvSpPr txBox="1"/>
          <p:nvPr/>
        </p:nvSpPr>
        <p:spPr>
          <a:xfrm rot="441846">
            <a:off x="5870268" y="6268366"/>
            <a:ext cx="1442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Joubert</a:t>
            </a:r>
            <a:r>
              <a:rPr lang="en-US" sz="1200" dirty="0" smtClean="0"/>
              <a:t> Syndrome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7364662" y="5596164"/>
            <a:ext cx="115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Autism spectrum disorders</a:t>
            </a:r>
            <a:endParaRPr lang="en-US" sz="1200" dirty="0"/>
          </a:p>
        </p:txBody>
      </p:sp>
      <p:sp>
        <p:nvSpPr>
          <p:cNvPr id="86" name="Content Placeholder 2"/>
          <p:cNvSpPr txBox="1">
            <a:spLocks/>
          </p:cNvSpPr>
          <p:nvPr/>
        </p:nvSpPr>
        <p:spPr>
          <a:xfrm>
            <a:off x="552537" y="2226624"/>
            <a:ext cx="2608686" cy="753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7200"/>
              </a:spcAft>
            </a:pPr>
            <a:r>
              <a:rPr lang="en-US" sz="3000" dirty="0" smtClean="0"/>
              <a:t>Twins</a:t>
            </a:r>
          </a:p>
        </p:txBody>
      </p:sp>
    </p:spTree>
    <p:extLst>
      <p:ext uri="{BB962C8B-B14F-4D97-AF65-F5344CB8AC3E}">
        <p14:creationId xmlns:p14="http://schemas.microsoft.com/office/powerpoint/2010/main" val="50790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Graphic spid="74" grpId="0">
        <p:bldAsOne/>
      </p:bldGraphic>
      <p:bldP spid="83" grpId="0" animBg="1"/>
      <p:bldP spid="75" grpId="0"/>
      <p:bldP spid="76" grpId="0"/>
      <p:bldP spid="77" grpId="0"/>
      <p:bldP spid="78" grpId="0"/>
      <p:bldP spid="79" grpId="0"/>
      <p:bldP spid="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Prenatal testosterone exposure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41665" y="1698765"/>
            <a:ext cx="3613273" cy="4735554"/>
            <a:chOff x="441665" y="1698765"/>
            <a:chExt cx="3613273" cy="4735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t="857"/>
            <a:stretch/>
          </p:blipFill>
          <p:spPr>
            <a:xfrm>
              <a:off x="441665" y="2258887"/>
              <a:ext cx="2876628" cy="382287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922616" y="2247236"/>
              <a:ext cx="123510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Empathizing</a:t>
              </a:r>
              <a:endParaRPr lang="en-US" sz="15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91622" y="3279618"/>
              <a:ext cx="12633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Systemizing</a:t>
              </a:r>
              <a:endParaRPr lang="en-US" sz="15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0504" y="1698765"/>
              <a:ext cx="3481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Extreme Male Brain Theory:</a:t>
              </a:r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9040" y="6218875"/>
              <a:ext cx="27288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smtClean="0"/>
                <a:t>Baron-Cohen, </a:t>
              </a:r>
              <a:r>
                <a:rPr lang="en-US" sz="800" i="1" dirty="0" smtClean="0"/>
                <a:t>Trends in Cognitive Science</a:t>
              </a:r>
              <a:r>
                <a:rPr lang="en-US" sz="800" dirty="0" smtClean="0"/>
                <a:t>, 2002</a:t>
              </a:r>
              <a:endParaRPr lang="en-US" sz="8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00968" y="1693943"/>
            <a:ext cx="4322356" cy="4566996"/>
            <a:chOff x="4500968" y="1693943"/>
            <a:chExt cx="4322356" cy="4566996"/>
          </a:xfrm>
        </p:grpSpPr>
        <p:sp>
          <p:nvSpPr>
            <p:cNvPr id="10" name="TextBox 9"/>
            <p:cNvSpPr txBox="1"/>
            <p:nvPr/>
          </p:nvSpPr>
          <p:spPr>
            <a:xfrm>
              <a:off x="5230096" y="6045495"/>
              <a:ext cx="335460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smtClean="0"/>
                <a:t>Baron-Cohen, </a:t>
              </a:r>
              <a:r>
                <a:rPr lang="en-US" sz="800" i="1" dirty="0" smtClean="0"/>
                <a:t>et al.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Molecular Psychiatry</a:t>
              </a:r>
              <a:r>
                <a:rPr lang="en-US" sz="800" dirty="0" smtClean="0"/>
                <a:t>, 2014</a:t>
              </a:r>
              <a:endParaRPr lang="en-US" sz="8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0968" y="2534137"/>
              <a:ext cx="4232440" cy="35113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582971" y="1693943"/>
              <a:ext cx="42403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Fetal testosterone levels are elevated in males who are later diagnosed with ASD</a:t>
              </a:r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582971" y="2617273"/>
              <a:ext cx="357527" cy="3770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396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Prenatal testosterone exposure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85976" y="1565953"/>
            <a:ext cx="4345660" cy="4077412"/>
            <a:chOff x="4477664" y="1693943"/>
            <a:chExt cx="4345660" cy="40774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7664" y="2534137"/>
              <a:ext cx="3902004" cy="323721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582971" y="1693943"/>
              <a:ext cx="42403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Fetal testosterone levels are elevated in males who are later diagnosed with ASD</a:t>
              </a:r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582971" y="2617273"/>
              <a:ext cx="357527" cy="3770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60137" y="2167064"/>
            <a:ext cx="4605189" cy="3954234"/>
            <a:chOff x="4910665" y="2406147"/>
            <a:chExt cx="3429000" cy="294430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0665" y="2406147"/>
              <a:ext cx="1676400" cy="1422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7065" y="2429449"/>
              <a:ext cx="1752600" cy="14605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0665" y="3889949"/>
              <a:ext cx="1689100" cy="14605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7275" y="3866647"/>
              <a:ext cx="1689100" cy="142240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5789398" y="6642556"/>
            <a:ext cx="33546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Baron-Cohen, </a:t>
            </a:r>
            <a:r>
              <a:rPr lang="en-US" sz="800" i="1" dirty="0" smtClean="0"/>
              <a:t>et al.</a:t>
            </a:r>
            <a:r>
              <a:rPr lang="en-US" sz="800" dirty="0" smtClean="0"/>
              <a:t>, </a:t>
            </a:r>
            <a:r>
              <a:rPr lang="en-US" sz="800" i="1" dirty="0" smtClean="0"/>
              <a:t>Molecular Psychiatry</a:t>
            </a:r>
            <a:r>
              <a:rPr lang="en-US" sz="800" dirty="0" smtClean="0"/>
              <a:t>, 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7946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121228"/>
              </p:ext>
            </p:extLst>
          </p:nvPr>
        </p:nvGraphicFramePr>
        <p:xfrm>
          <a:off x="457200" y="1615665"/>
          <a:ext cx="8229600" cy="282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6960"/>
                <a:gridCol w="2288609"/>
                <a:gridCol w="2324031"/>
              </a:tblGrid>
              <a:tr h="466673"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Hypothesis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Males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Females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6498">
                <a:tc>
                  <a:txBody>
                    <a:bodyPr/>
                    <a:lstStyle/>
                    <a:p>
                      <a:r>
                        <a:rPr lang="en-US" dirty="0" smtClean="0"/>
                        <a:t>X-linked</a:t>
                      </a:r>
                      <a:r>
                        <a:rPr lang="en-US" baseline="0" dirty="0" smtClean="0"/>
                        <a:t> condition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</a:t>
                      </a:r>
                      <a:r>
                        <a:rPr lang="en-US" sz="1400" baseline="-25000" dirty="0" err="1" smtClean="0"/>
                        <a:t>m</a:t>
                      </a:r>
                      <a:r>
                        <a:rPr lang="en-US" sz="1400" baseline="0" dirty="0" err="1" smtClean="0"/>
                        <a:t>Y</a:t>
                      </a:r>
                      <a:r>
                        <a:rPr lang="en-US" sz="1400" baseline="0" dirty="0" smtClean="0"/>
                        <a:t> = 1 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</a:t>
                      </a:r>
                      <a:r>
                        <a:rPr lang="en-US" sz="1400" baseline="-25000" dirty="0" err="1" smtClean="0"/>
                        <a:t>p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-25000" dirty="0" err="1" smtClean="0"/>
                        <a:t>m</a:t>
                      </a:r>
                      <a:r>
                        <a:rPr lang="en-US" sz="1400" baseline="0" dirty="0" smtClean="0"/>
                        <a:t> = 2 </a:t>
                      </a:r>
                      <a:r>
                        <a:rPr lang="en-US" sz="1400" baseline="0" dirty="0" err="1" smtClean="0"/>
                        <a:t>Xs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673">
                <a:tc>
                  <a:txBody>
                    <a:bodyPr/>
                    <a:lstStyle/>
                    <a:p>
                      <a:r>
                        <a:rPr lang="en-US" dirty="0" smtClean="0"/>
                        <a:t>X </a:t>
                      </a:r>
                      <a:r>
                        <a:rPr lang="en-US" dirty="0" err="1" smtClean="0"/>
                        <a:t>chr</a:t>
                      </a:r>
                      <a:r>
                        <a:rPr lang="en-US" dirty="0" smtClean="0"/>
                        <a:t> carries protective</a:t>
                      </a:r>
                      <a:r>
                        <a:rPr lang="en-US" baseline="0" dirty="0" smtClean="0"/>
                        <a:t> genes,</a:t>
                      </a:r>
                      <a:r>
                        <a:rPr lang="en-US" dirty="0" smtClean="0"/>
                        <a:t> imprinted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dirty="0" smtClean="0"/>
                        <a:t>paternally</a:t>
                      </a:r>
                      <a:r>
                        <a:rPr lang="en-US" baseline="0" dirty="0" smtClean="0"/>
                        <a:t> expressed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</a:t>
                      </a:r>
                      <a:r>
                        <a:rPr lang="en-US" sz="1400" baseline="-25000" dirty="0" err="1" smtClean="0"/>
                        <a:t>m</a:t>
                      </a:r>
                      <a:r>
                        <a:rPr lang="en-US" sz="1400" baseline="0" dirty="0" err="1" smtClean="0"/>
                        <a:t>Y</a:t>
                      </a:r>
                      <a:r>
                        <a:rPr lang="en-US" sz="1400" baseline="0" dirty="0" smtClean="0"/>
                        <a:t> = NO paternal 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</a:t>
                      </a:r>
                      <a:r>
                        <a:rPr lang="en-US" sz="1400" baseline="-25000" dirty="0" err="1" smtClean="0"/>
                        <a:t>p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-25000" dirty="0" err="1" smtClean="0"/>
                        <a:t>m</a:t>
                      </a:r>
                      <a:r>
                        <a:rPr lang="en-US" sz="1400" baseline="0" dirty="0" smtClean="0"/>
                        <a:t> = has paternal X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673">
                <a:tc>
                  <a:txBody>
                    <a:bodyPr/>
                    <a:lstStyle/>
                    <a:p>
                      <a:r>
                        <a:rPr lang="en-US" dirty="0" smtClean="0"/>
                        <a:t>Extreme male brain theory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 exposure, prenatally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Little/no T exposure prenatally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673">
                <a:tc>
                  <a:txBody>
                    <a:bodyPr/>
                    <a:lstStyle/>
                    <a:p>
                      <a:r>
                        <a:rPr lang="en-US" dirty="0" smtClean="0"/>
                        <a:t>Camouflaging behavior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Less likely to learn and apply social skills that mask ASD symptoms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More likely</a:t>
                      </a:r>
                      <a:r>
                        <a:rPr lang="en-US" sz="1400" baseline="0" dirty="0" smtClean="0"/>
                        <a:t> to l</a:t>
                      </a:r>
                      <a:r>
                        <a:rPr lang="en-US" sz="1400" dirty="0" smtClean="0"/>
                        <a:t>earn and apply social</a:t>
                      </a:r>
                      <a:r>
                        <a:rPr lang="en-US" sz="1400" baseline="0" dirty="0" smtClean="0"/>
                        <a:t> skills that mask ASD symptoms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72C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1358511"/>
            <a:ext cx="1056640" cy="1056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64760" y="1399151"/>
            <a:ext cx="1244600" cy="886201"/>
            <a:chOff x="5064760" y="1620520"/>
            <a:chExt cx="1244600" cy="886201"/>
          </a:xfrm>
        </p:grpSpPr>
        <p:sp>
          <p:nvSpPr>
            <p:cNvPr id="6" name="Oval 5"/>
            <p:cNvSpPr/>
            <p:nvPr/>
          </p:nvSpPr>
          <p:spPr>
            <a:xfrm rot="18735800">
              <a:off x="5181013" y="1660679"/>
              <a:ext cx="451671" cy="49877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18735800">
              <a:off x="5780679" y="1972235"/>
              <a:ext cx="382349" cy="458563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4722" b="14074"/>
            <a:stretch/>
          </p:blipFill>
          <p:spPr>
            <a:xfrm>
              <a:off x="5064760" y="1620520"/>
              <a:ext cx="1244600" cy="886201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57200" y="4648703"/>
            <a:ext cx="8280400" cy="1089684"/>
            <a:chOff x="1098868" y="4679046"/>
            <a:chExt cx="6949440" cy="1089684"/>
          </a:xfrm>
        </p:grpSpPr>
        <p:sp>
          <p:nvSpPr>
            <p:cNvPr id="39" name="Oval 38"/>
            <p:cNvSpPr/>
            <p:nvPr/>
          </p:nvSpPr>
          <p:spPr>
            <a:xfrm>
              <a:off x="1098868" y="4679046"/>
              <a:ext cx="6949440" cy="10896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10427" y="4816177"/>
              <a:ext cx="56230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</a:rPr>
                <a:t>Brain regions affected in ASD are different between males and females in a typical brain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635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Hypothesized mechanisms &amp; theories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6434" y="5825439"/>
            <a:ext cx="87623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 smtClean="0"/>
              <a:t>How do male and female brains differ?</a:t>
            </a:r>
          </a:p>
          <a:p>
            <a:pPr algn="ctr"/>
            <a:r>
              <a:rPr lang="en-US" sz="2000" dirty="0" smtClean="0"/>
              <a:t>Can these differences tell us anything about risk for/protection from autism?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2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03" y="381937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Sex differences in gene expression levels</a:t>
            </a:r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1960171" y="2098102"/>
            <a:ext cx="736216" cy="2545203"/>
            <a:chOff x="1960171" y="2098102"/>
            <a:chExt cx="736216" cy="25452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760243">
              <a:off x="2241009" y="2662823"/>
              <a:ext cx="238591" cy="198048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60171" y="2098102"/>
              <a:ext cx="736216" cy="58477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DNA</a:t>
              </a:r>
            </a:p>
            <a:p>
              <a:pPr algn="ctr"/>
              <a:r>
                <a:rPr lang="en-US" sz="1400" dirty="0" smtClean="0"/>
                <a:t>Genes</a:t>
              </a:r>
              <a:endParaRPr lang="en-US" sz="1400" dirty="0"/>
            </a:p>
          </p:txBody>
        </p:sp>
      </p:grpSp>
      <p:sp>
        <p:nvSpPr>
          <p:cNvPr id="63" name="Oval 62"/>
          <p:cNvSpPr/>
          <p:nvPr/>
        </p:nvSpPr>
        <p:spPr>
          <a:xfrm rot="21528363">
            <a:off x="4396624" y="3102131"/>
            <a:ext cx="425608" cy="24791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3901820" y="2953911"/>
            <a:ext cx="542150" cy="322550"/>
          </a:xfrm>
          <a:custGeom>
            <a:avLst/>
            <a:gdLst>
              <a:gd name="connsiteX0" fmla="*/ 0 w 933333"/>
              <a:gd name="connsiteY0" fmla="*/ 198388 h 393212"/>
              <a:gd name="connsiteX1" fmla="*/ 193256 w 933333"/>
              <a:gd name="connsiteY1" fmla="*/ 5140 h 393212"/>
              <a:gd name="connsiteX2" fmla="*/ 579768 w 933333"/>
              <a:gd name="connsiteY2" fmla="*/ 382433 h 393212"/>
              <a:gd name="connsiteX3" fmla="*/ 892658 w 933333"/>
              <a:gd name="connsiteY3" fmla="*/ 290411 h 393212"/>
              <a:gd name="connsiteX4" fmla="*/ 929469 w 933333"/>
              <a:gd name="connsiteY4" fmla="*/ 290411 h 3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333" h="393212">
                <a:moveTo>
                  <a:pt x="0" y="198388"/>
                </a:moveTo>
                <a:cubicBezTo>
                  <a:pt x="48314" y="86427"/>
                  <a:pt x="96628" y="-25534"/>
                  <a:pt x="193256" y="5140"/>
                </a:cubicBezTo>
                <a:cubicBezTo>
                  <a:pt x="289884" y="35814"/>
                  <a:pt x="463201" y="334888"/>
                  <a:pt x="579768" y="382433"/>
                </a:cubicBezTo>
                <a:cubicBezTo>
                  <a:pt x="696335" y="429978"/>
                  <a:pt x="834375" y="305748"/>
                  <a:pt x="892658" y="290411"/>
                </a:cubicBezTo>
                <a:cubicBezTo>
                  <a:pt x="950941" y="275074"/>
                  <a:pt x="929469" y="290411"/>
                  <a:pt x="929469" y="290411"/>
                </a:cubicBezTo>
              </a:path>
            </a:pathLst>
          </a:custGeom>
          <a:ln w="127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 rot="788330">
            <a:off x="4677833" y="3207961"/>
            <a:ext cx="583259" cy="124736"/>
          </a:xfrm>
          <a:custGeom>
            <a:avLst/>
            <a:gdLst>
              <a:gd name="connsiteX0" fmla="*/ 0 w 494359"/>
              <a:gd name="connsiteY0" fmla="*/ 69104 h 124736"/>
              <a:gd name="connsiteX1" fmla="*/ 270934 w 494359"/>
              <a:gd name="connsiteY1" fmla="*/ 1370 h 124736"/>
              <a:gd name="connsiteX2" fmla="*/ 385234 w 494359"/>
              <a:gd name="connsiteY2" fmla="*/ 124137 h 124736"/>
              <a:gd name="connsiteX3" fmla="*/ 486834 w 494359"/>
              <a:gd name="connsiteY3" fmla="*/ 47937 h 124736"/>
              <a:gd name="connsiteX4" fmla="*/ 486834 w 494359"/>
              <a:gd name="connsiteY4" fmla="*/ 39470 h 124736"/>
              <a:gd name="connsiteX5" fmla="*/ 486834 w 494359"/>
              <a:gd name="connsiteY5" fmla="*/ 39470 h 124736"/>
              <a:gd name="connsiteX6" fmla="*/ 486834 w 494359"/>
              <a:gd name="connsiteY6" fmla="*/ 39470 h 1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359" h="124736">
                <a:moveTo>
                  <a:pt x="0" y="69104"/>
                </a:moveTo>
                <a:cubicBezTo>
                  <a:pt x="103364" y="30651"/>
                  <a:pt x="206728" y="-7802"/>
                  <a:pt x="270934" y="1370"/>
                </a:cubicBezTo>
                <a:cubicBezTo>
                  <a:pt x="335140" y="10542"/>
                  <a:pt x="349251" y="116376"/>
                  <a:pt x="385234" y="124137"/>
                </a:cubicBezTo>
                <a:cubicBezTo>
                  <a:pt x="421217" y="131898"/>
                  <a:pt x="469901" y="62048"/>
                  <a:pt x="486834" y="47937"/>
                </a:cubicBezTo>
                <a:cubicBezTo>
                  <a:pt x="503767" y="33826"/>
                  <a:pt x="486834" y="39470"/>
                  <a:pt x="486834" y="39470"/>
                </a:cubicBezTo>
                <a:lnTo>
                  <a:pt x="486834" y="39470"/>
                </a:lnTo>
                <a:lnTo>
                  <a:pt x="486834" y="39470"/>
                </a:lnTo>
              </a:path>
            </a:pathLst>
          </a:custGeom>
          <a:ln w="57150" cmpd="sng">
            <a:solidFill>
              <a:srgbClr val="7869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894437">
            <a:off x="4377714" y="2933417"/>
            <a:ext cx="425608" cy="28736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639973" y="2103150"/>
            <a:ext cx="1629279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Protein</a:t>
            </a:r>
          </a:p>
          <a:p>
            <a:pPr algn="ctr"/>
            <a:r>
              <a:rPr lang="en-US" sz="1400" dirty="0" smtClean="0"/>
              <a:t>Functional activity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2494071" y="2099495"/>
            <a:ext cx="1849583" cy="1509405"/>
            <a:chOff x="2494071" y="2099495"/>
            <a:chExt cx="1849583" cy="1509405"/>
          </a:xfrm>
        </p:grpSpPr>
        <p:sp>
          <p:nvSpPr>
            <p:cNvPr id="60" name="Freeform 59"/>
            <p:cNvSpPr/>
            <p:nvPr/>
          </p:nvSpPr>
          <p:spPr>
            <a:xfrm rot="387726">
              <a:off x="2494071" y="2893521"/>
              <a:ext cx="1037426" cy="715379"/>
            </a:xfrm>
            <a:custGeom>
              <a:avLst/>
              <a:gdLst>
                <a:gd name="connsiteX0" fmla="*/ 0 w 1175512"/>
                <a:gd name="connsiteY0" fmla="*/ 810599 h 810599"/>
                <a:gd name="connsiteX1" fmla="*/ 459396 w 1175512"/>
                <a:gd name="connsiteY1" fmla="*/ 324239 h 810599"/>
                <a:gd name="connsiteX2" fmla="*/ 553977 w 1175512"/>
                <a:gd name="connsiteY2" fmla="*/ 594439 h 810599"/>
                <a:gd name="connsiteX3" fmla="*/ 851233 w 1175512"/>
                <a:gd name="connsiteY3" fmla="*/ 135100 h 810599"/>
                <a:gd name="connsiteX4" fmla="*/ 1080931 w 1175512"/>
                <a:gd name="connsiteY4" fmla="*/ 175630 h 810599"/>
                <a:gd name="connsiteX5" fmla="*/ 1175512 w 1175512"/>
                <a:gd name="connsiteY5" fmla="*/ 0 h 81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512" h="810599">
                  <a:moveTo>
                    <a:pt x="0" y="810599"/>
                  </a:moveTo>
                  <a:cubicBezTo>
                    <a:pt x="183533" y="585432"/>
                    <a:pt x="367067" y="360266"/>
                    <a:pt x="459396" y="324239"/>
                  </a:cubicBezTo>
                  <a:cubicBezTo>
                    <a:pt x="551725" y="288212"/>
                    <a:pt x="488671" y="625962"/>
                    <a:pt x="553977" y="594439"/>
                  </a:cubicBezTo>
                  <a:cubicBezTo>
                    <a:pt x="619283" y="562916"/>
                    <a:pt x="763407" y="204901"/>
                    <a:pt x="851233" y="135100"/>
                  </a:cubicBezTo>
                  <a:cubicBezTo>
                    <a:pt x="939059" y="65299"/>
                    <a:pt x="1026885" y="198147"/>
                    <a:pt x="1080931" y="175630"/>
                  </a:cubicBezTo>
                  <a:cubicBezTo>
                    <a:pt x="1134977" y="153113"/>
                    <a:pt x="1175512" y="0"/>
                    <a:pt x="1175512" y="0"/>
                  </a:cubicBezTo>
                </a:path>
              </a:pathLst>
            </a:custGeom>
            <a:ln w="127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828093" y="2100174"/>
              <a:ext cx="1515561" cy="58477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RNA</a:t>
              </a:r>
            </a:p>
            <a:p>
              <a:pPr algn="ctr"/>
              <a:r>
                <a:rPr lang="en-US" sz="1400" dirty="0" smtClean="0"/>
                <a:t>Gene transcripts</a:t>
              </a:r>
              <a:endParaRPr lang="en-US" sz="1400" dirty="0"/>
            </a:p>
          </p:txBody>
        </p:sp>
        <p:sp>
          <p:nvSpPr>
            <p:cNvPr id="75" name="Right Arrow 74"/>
            <p:cNvSpPr/>
            <p:nvPr/>
          </p:nvSpPr>
          <p:spPr>
            <a:xfrm>
              <a:off x="2657287" y="2099495"/>
              <a:ext cx="526836" cy="322913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ight Arrow 75"/>
          <p:cNvSpPr/>
          <p:nvPr/>
        </p:nvSpPr>
        <p:spPr>
          <a:xfrm>
            <a:off x="4055177" y="2099495"/>
            <a:ext cx="766549" cy="322913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036324" y="2098102"/>
            <a:ext cx="2853456" cy="2002544"/>
            <a:chOff x="6036324" y="2098102"/>
            <a:chExt cx="2853456" cy="2002544"/>
          </a:xfrm>
        </p:grpSpPr>
        <p:grpSp>
          <p:nvGrpSpPr>
            <p:cNvPr id="81" name="Group 80"/>
            <p:cNvGrpSpPr/>
            <p:nvPr/>
          </p:nvGrpSpPr>
          <p:grpSpPr>
            <a:xfrm>
              <a:off x="6814567" y="2852755"/>
              <a:ext cx="1477006" cy="919260"/>
              <a:chOff x="6814567" y="2144201"/>
              <a:chExt cx="1477006" cy="919260"/>
            </a:xfrm>
            <a:solidFill>
              <a:schemeClr val="bg1">
                <a:lumMod val="85000"/>
              </a:schemeClr>
            </a:solidFill>
            <a:effectLst/>
          </p:grpSpPr>
          <p:sp>
            <p:nvSpPr>
              <p:cNvPr id="78" name="Oval 77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313034" y="2098102"/>
              <a:ext cx="2576746" cy="58477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Tissue = Brain</a:t>
              </a:r>
            </a:p>
            <a:p>
              <a:pPr algn="ctr"/>
              <a:r>
                <a:rPr lang="en-US" sz="1400" dirty="0" smtClean="0"/>
                <a:t>Cells </a:t>
              </a:r>
              <a:r>
                <a:rPr lang="en-US" sz="1400" dirty="0" smtClean="0">
                  <a:sym typeface="Wingdings"/>
                </a:rPr>
                <a:t> Networks  behavior</a:t>
              </a:r>
              <a:endParaRPr lang="en-US" sz="1400" dirty="0" smtClean="0"/>
            </a:p>
          </p:txBody>
        </p:sp>
        <p:sp>
          <p:nvSpPr>
            <p:cNvPr id="77" name="Right Arrow 76"/>
            <p:cNvSpPr/>
            <p:nvPr/>
          </p:nvSpPr>
          <p:spPr>
            <a:xfrm>
              <a:off x="6036324" y="2099495"/>
              <a:ext cx="574289" cy="322913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 descr="brainOutlin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728" y="2781134"/>
              <a:ext cx="1374491" cy="1319512"/>
            </a:xfrm>
            <a:prstGeom prst="rect">
              <a:avLst/>
            </a:prstGeom>
          </p:spPr>
        </p:pic>
      </p:grpSp>
      <p:sp>
        <p:nvSpPr>
          <p:cNvPr id="82" name="Content Placeholder 2"/>
          <p:cNvSpPr>
            <a:spLocks noGrp="1"/>
          </p:cNvSpPr>
          <p:nvPr>
            <p:ph sz="half" idx="1"/>
          </p:nvPr>
        </p:nvSpPr>
        <p:spPr>
          <a:xfrm>
            <a:off x="499396" y="1410019"/>
            <a:ext cx="4038600" cy="405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What is gene expression?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5006975" y="2738834"/>
            <a:ext cx="1012565" cy="998832"/>
            <a:chOff x="5006975" y="2738834"/>
            <a:chExt cx="1012565" cy="998832"/>
          </a:xfrm>
        </p:grpSpPr>
        <p:pic>
          <p:nvPicPr>
            <p:cNvPr id="87" name="Picture 86" descr="proteinModel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b="8892"/>
            <a:stretch/>
          </p:blipFill>
          <p:spPr>
            <a:xfrm rot="20928448">
              <a:off x="5060671" y="2738834"/>
              <a:ext cx="958869" cy="998832"/>
            </a:xfrm>
            <a:prstGeom prst="rect">
              <a:avLst/>
            </a:prstGeom>
          </p:spPr>
        </p:pic>
        <p:sp>
          <p:nvSpPr>
            <p:cNvPr id="88" name="Oval 87"/>
            <p:cNvSpPr/>
            <p:nvPr/>
          </p:nvSpPr>
          <p:spPr>
            <a:xfrm rot="21110611">
              <a:off x="5006975" y="2831064"/>
              <a:ext cx="161925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Oval 89"/>
          <p:cNvSpPr/>
          <p:nvPr/>
        </p:nvSpPr>
        <p:spPr>
          <a:xfrm>
            <a:off x="2576747" y="1815482"/>
            <a:ext cx="1961249" cy="2574006"/>
          </a:xfrm>
          <a:prstGeom prst="ellipse">
            <a:avLst/>
          </a:prstGeom>
          <a:noFill/>
          <a:ln w="2857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1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0" grpId="0" animBg="1"/>
      <p:bldP spid="71" grpId="0" animBg="1"/>
      <p:bldP spid="62" grpId="0" animBg="1"/>
      <p:bldP spid="72" grpId="0" animBg="1"/>
      <p:bldP spid="76" grpId="0" animBg="1"/>
      <p:bldP spid="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6814567" y="2852755"/>
            <a:ext cx="1477006" cy="919260"/>
            <a:chOff x="6814567" y="2144201"/>
            <a:chExt cx="1477006" cy="919260"/>
          </a:xfrm>
          <a:solidFill>
            <a:schemeClr val="bg1">
              <a:lumMod val="85000"/>
            </a:schemeClr>
          </a:solidFill>
          <a:effectLst/>
        </p:grpSpPr>
        <p:sp>
          <p:nvSpPr>
            <p:cNvPr id="78" name="Oval 77"/>
            <p:cNvSpPr/>
            <p:nvPr/>
          </p:nvSpPr>
          <p:spPr>
            <a:xfrm rot="2387495">
              <a:off x="7414993" y="2242494"/>
              <a:ext cx="876580" cy="439047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19879931">
              <a:off x="6814567" y="2144201"/>
              <a:ext cx="1000453" cy="693243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rot="21415862">
              <a:off x="7092403" y="2370218"/>
              <a:ext cx="1000453" cy="693243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815313" y="2852813"/>
            <a:ext cx="1477006" cy="919260"/>
            <a:chOff x="6814567" y="2144201"/>
            <a:chExt cx="1477006" cy="919260"/>
          </a:xfrm>
          <a:solidFill>
            <a:srgbClr val="FFC0E6"/>
          </a:solidFill>
          <a:effectLst/>
        </p:grpSpPr>
        <p:sp>
          <p:nvSpPr>
            <p:cNvPr id="88" name="Oval 87"/>
            <p:cNvSpPr/>
            <p:nvPr/>
          </p:nvSpPr>
          <p:spPr>
            <a:xfrm rot="2387495">
              <a:off x="7414993" y="2242494"/>
              <a:ext cx="876580" cy="439047"/>
            </a:xfrm>
            <a:prstGeom prst="ellipse">
              <a:avLst/>
            </a:prstGeom>
            <a:grpFill/>
            <a:ln>
              <a:solidFill>
                <a:srgbClr val="FFC0E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 rot="19879931">
              <a:off x="6814567" y="2144201"/>
              <a:ext cx="1000453" cy="693243"/>
            </a:xfrm>
            <a:prstGeom prst="ellipse">
              <a:avLst/>
            </a:prstGeom>
            <a:grpFill/>
            <a:ln>
              <a:solidFill>
                <a:srgbClr val="FFC0E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 rot="21415862">
              <a:off x="7092403" y="2370218"/>
              <a:ext cx="1000453" cy="693243"/>
            </a:xfrm>
            <a:prstGeom prst="ellipse">
              <a:avLst/>
            </a:prstGeom>
            <a:grpFill/>
            <a:ln>
              <a:solidFill>
                <a:srgbClr val="FFC0E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810934" y="2856859"/>
            <a:ext cx="1477006" cy="919260"/>
            <a:chOff x="6814567" y="2144201"/>
            <a:chExt cx="1477006" cy="919260"/>
          </a:xfrm>
          <a:solidFill>
            <a:schemeClr val="bg2"/>
          </a:solidFill>
          <a:effectLst/>
        </p:grpSpPr>
        <p:sp>
          <p:nvSpPr>
            <p:cNvPr id="99" name="Oval 98"/>
            <p:cNvSpPr/>
            <p:nvPr/>
          </p:nvSpPr>
          <p:spPr>
            <a:xfrm rot="2387495">
              <a:off x="7414993" y="2242494"/>
              <a:ext cx="876580" cy="439047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 rot="19879931">
              <a:off x="6814567" y="2144201"/>
              <a:ext cx="1000453" cy="693243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 rot="21415862">
              <a:off x="7092403" y="2370218"/>
              <a:ext cx="1000453" cy="693243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03" y="381937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Sex differences in gene expression levels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760243">
            <a:off x="2241009" y="2662823"/>
            <a:ext cx="238591" cy="19804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99277" y="2404853"/>
            <a:ext cx="1404006" cy="811817"/>
            <a:chOff x="799277" y="2404853"/>
            <a:chExt cx="1404006" cy="811817"/>
          </a:xfrm>
        </p:grpSpPr>
        <p:sp>
          <p:nvSpPr>
            <p:cNvPr id="20" name="Right Arrow 19"/>
            <p:cNvSpPr/>
            <p:nvPr/>
          </p:nvSpPr>
          <p:spPr>
            <a:xfrm rot="2147514">
              <a:off x="1424006" y="3028318"/>
              <a:ext cx="779277" cy="188352"/>
            </a:xfrm>
            <a:prstGeom prst="rightArrow">
              <a:avLst>
                <a:gd name="adj1" fmla="val 35842"/>
                <a:gd name="adj2" fmla="val 105378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 rot="18367944">
              <a:off x="811233" y="2392897"/>
              <a:ext cx="700501" cy="724414"/>
              <a:chOff x="5025642" y="2034352"/>
              <a:chExt cx="793740" cy="82083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025642" y="2034352"/>
                <a:ext cx="374750" cy="820837"/>
                <a:chOff x="1677145" y="2655567"/>
                <a:chExt cx="485646" cy="106374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7145" y="2655567"/>
                  <a:ext cx="469901" cy="1054101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994645" y="2665206"/>
                  <a:ext cx="168146" cy="1054101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  <p:grpSp>
            <p:nvGrpSpPr>
              <p:cNvPr id="6" name="Group 5"/>
              <p:cNvGrpSpPr/>
              <p:nvPr/>
            </p:nvGrpSpPr>
            <p:grpSpPr>
              <a:xfrm>
                <a:off x="5488988" y="2042713"/>
                <a:ext cx="330394" cy="805038"/>
                <a:chOff x="3738874" y="2677046"/>
                <a:chExt cx="396746" cy="105410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738874" y="2677046"/>
                  <a:ext cx="168146" cy="1054100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07020" y="3175347"/>
                  <a:ext cx="228600" cy="533400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</p:grpSp>
      </p:grpSp>
      <p:grpSp>
        <p:nvGrpSpPr>
          <p:cNvPr id="30" name="Group 29"/>
          <p:cNvGrpSpPr/>
          <p:nvPr/>
        </p:nvGrpSpPr>
        <p:grpSpPr>
          <a:xfrm>
            <a:off x="233659" y="3175873"/>
            <a:ext cx="1909204" cy="556088"/>
            <a:chOff x="233659" y="3175873"/>
            <a:chExt cx="1909204" cy="556088"/>
          </a:xfrm>
        </p:grpSpPr>
        <p:sp>
          <p:nvSpPr>
            <p:cNvPr id="21" name="Right Arrow 20"/>
            <p:cNvSpPr/>
            <p:nvPr/>
          </p:nvSpPr>
          <p:spPr>
            <a:xfrm>
              <a:off x="1042371" y="3422995"/>
              <a:ext cx="1100492" cy="188352"/>
            </a:xfrm>
            <a:prstGeom prst="rightArrow">
              <a:avLst>
                <a:gd name="adj1" fmla="val 35842"/>
                <a:gd name="adj2" fmla="val 105378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Estradiol2 copy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59" y="3175873"/>
              <a:ext cx="857519" cy="55608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19080" y="3759410"/>
            <a:ext cx="1340883" cy="797611"/>
            <a:chOff x="819080" y="3759410"/>
            <a:chExt cx="1340883" cy="797611"/>
          </a:xfrm>
        </p:grpSpPr>
        <p:sp>
          <p:nvSpPr>
            <p:cNvPr id="19" name="Right Arrow 18"/>
            <p:cNvSpPr/>
            <p:nvPr/>
          </p:nvSpPr>
          <p:spPr>
            <a:xfrm rot="20406997">
              <a:off x="1453485" y="3763290"/>
              <a:ext cx="706478" cy="188352"/>
            </a:xfrm>
            <a:prstGeom prst="rightArrow">
              <a:avLst>
                <a:gd name="adj1" fmla="val 35842"/>
                <a:gd name="adj2" fmla="val 105378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19080" y="3759410"/>
              <a:ext cx="457641" cy="409888"/>
              <a:chOff x="4083984" y="2209043"/>
              <a:chExt cx="518555" cy="464446"/>
            </a:xfrm>
          </p:grpSpPr>
          <p:pic>
            <p:nvPicPr>
              <p:cNvPr id="13" name="Picture 12" descr="Feed-Your-Hair-Beer.jpe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83984" y="2216196"/>
                <a:ext cx="194650" cy="457293"/>
              </a:xfrm>
              <a:prstGeom prst="rect">
                <a:avLst/>
              </a:prstGeom>
            </p:spPr>
          </p:pic>
          <p:pic>
            <p:nvPicPr>
              <p:cNvPr id="14" name="Picture 13" descr="martini1-1.jp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82331" y="2209043"/>
                <a:ext cx="320208" cy="457293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1155054" y="4114245"/>
              <a:ext cx="676620" cy="442776"/>
              <a:chOff x="2229518" y="3009962"/>
              <a:chExt cx="766681" cy="501711"/>
            </a:xfrm>
          </p:grpSpPr>
          <p:pic>
            <p:nvPicPr>
              <p:cNvPr id="16" name="Picture 15" descr="Transformers-Toys-com.jpg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6258" y="3011732"/>
                <a:ext cx="499941" cy="499941"/>
              </a:xfrm>
              <a:prstGeom prst="rect">
                <a:avLst/>
              </a:prstGeom>
            </p:spPr>
          </p:pic>
          <p:pic>
            <p:nvPicPr>
              <p:cNvPr id="17" name="Picture 16" descr="care-bears-plushs.jpeg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9518" y="3009962"/>
                <a:ext cx="409952" cy="499942"/>
              </a:xfrm>
              <a:prstGeom prst="rect">
                <a:avLst/>
              </a:prstGeom>
            </p:spPr>
          </p:pic>
        </p:grpSp>
      </p:grpSp>
      <p:sp>
        <p:nvSpPr>
          <p:cNvPr id="25" name="Freeform 24"/>
          <p:cNvSpPr/>
          <p:nvPr/>
        </p:nvSpPr>
        <p:spPr>
          <a:xfrm rot="2191477">
            <a:off x="2565094" y="3231959"/>
            <a:ext cx="1037426" cy="715379"/>
          </a:xfrm>
          <a:custGeom>
            <a:avLst/>
            <a:gdLst>
              <a:gd name="connsiteX0" fmla="*/ 0 w 1175512"/>
              <a:gd name="connsiteY0" fmla="*/ 810599 h 810599"/>
              <a:gd name="connsiteX1" fmla="*/ 459396 w 1175512"/>
              <a:gd name="connsiteY1" fmla="*/ 324239 h 810599"/>
              <a:gd name="connsiteX2" fmla="*/ 553977 w 1175512"/>
              <a:gd name="connsiteY2" fmla="*/ 594439 h 810599"/>
              <a:gd name="connsiteX3" fmla="*/ 851233 w 1175512"/>
              <a:gd name="connsiteY3" fmla="*/ 135100 h 810599"/>
              <a:gd name="connsiteX4" fmla="*/ 1080931 w 1175512"/>
              <a:gd name="connsiteY4" fmla="*/ 175630 h 810599"/>
              <a:gd name="connsiteX5" fmla="*/ 1175512 w 1175512"/>
              <a:gd name="connsiteY5" fmla="*/ 0 h 81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512" h="810599">
                <a:moveTo>
                  <a:pt x="0" y="810599"/>
                </a:moveTo>
                <a:cubicBezTo>
                  <a:pt x="183533" y="585432"/>
                  <a:pt x="367067" y="360266"/>
                  <a:pt x="459396" y="324239"/>
                </a:cubicBezTo>
                <a:cubicBezTo>
                  <a:pt x="551725" y="288212"/>
                  <a:pt x="488671" y="625962"/>
                  <a:pt x="553977" y="594439"/>
                </a:cubicBezTo>
                <a:cubicBezTo>
                  <a:pt x="619283" y="562916"/>
                  <a:pt x="763407" y="204901"/>
                  <a:pt x="851233" y="135100"/>
                </a:cubicBezTo>
                <a:cubicBezTo>
                  <a:pt x="939059" y="65299"/>
                  <a:pt x="1026885" y="198147"/>
                  <a:pt x="1080931" y="175630"/>
                </a:cubicBezTo>
                <a:cubicBezTo>
                  <a:pt x="1134977" y="153113"/>
                  <a:pt x="1175512" y="0"/>
                  <a:pt x="1175512" y="0"/>
                </a:cubicBezTo>
              </a:path>
            </a:pathLst>
          </a:cu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048501" y="3030294"/>
            <a:ext cx="1152291" cy="923324"/>
            <a:chOff x="2305014" y="1275935"/>
            <a:chExt cx="1305666" cy="1046222"/>
          </a:xfrm>
        </p:grpSpPr>
        <p:sp>
          <p:nvSpPr>
            <p:cNvPr id="27" name="Right Arrow 26"/>
            <p:cNvSpPr/>
            <p:nvPr/>
          </p:nvSpPr>
          <p:spPr>
            <a:xfrm>
              <a:off x="2305014" y="1723145"/>
              <a:ext cx="1246972" cy="213422"/>
            </a:xfrm>
            <a:prstGeom prst="rightArrow">
              <a:avLst>
                <a:gd name="adj1" fmla="val 35842"/>
                <a:gd name="adj2" fmla="val 10537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 rot="2147514">
              <a:off x="2727678" y="1275935"/>
              <a:ext cx="883002" cy="213422"/>
            </a:xfrm>
            <a:prstGeom prst="rightArrow">
              <a:avLst>
                <a:gd name="adj1" fmla="val 35842"/>
                <a:gd name="adj2" fmla="val 10537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Arrow 28"/>
            <p:cNvSpPr/>
            <p:nvPr/>
          </p:nvSpPr>
          <p:spPr>
            <a:xfrm rot="20406997">
              <a:off x="2761081" y="2108735"/>
              <a:ext cx="800513" cy="213422"/>
            </a:xfrm>
            <a:prstGeom prst="rightArrow">
              <a:avLst>
                <a:gd name="adj1" fmla="val 35842"/>
                <a:gd name="adj2" fmla="val 10537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60171" y="2098102"/>
            <a:ext cx="736216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DNA</a:t>
            </a:r>
          </a:p>
          <a:p>
            <a:pPr algn="ctr"/>
            <a:r>
              <a:rPr lang="en-US" sz="1400" dirty="0" smtClean="0"/>
              <a:t>Genes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828093" y="2100174"/>
            <a:ext cx="1515561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RNA</a:t>
            </a:r>
          </a:p>
          <a:p>
            <a:pPr algn="ctr"/>
            <a:r>
              <a:rPr lang="en-US" sz="1400" dirty="0" smtClean="0"/>
              <a:t>Gene transcripts</a:t>
            </a:r>
            <a:endParaRPr lang="en-US" sz="1400" dirty="0"/>
          </a:p>
        </p:txBody>
      </p:sp>
      <p:sp>
        <p:nvSpPr>
          <p:cNvPr id="63" name="Oval 62"/>
          <p:cNvSpPr/>
          <p:nvPr/>
        </p:nvSpPr>
        <p:spPr>
          <a:xfrm rot="21528363">
            <a:off x="4396624" y="3102131"/>
            <a:ext cx="425608" cy="24791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3901820" y="2953911"/>
            <a:ext cx="542150" cy="322550"/>
          </a:xfrm>
          <a:custGeom>
            <a:avLst/>
            <a:gdLst>
              <a:gd name="connsiteX0" fmla="*/ 0 w 933333"/>
              <a:gd name="connsiteY0" fmla="*/ 198388 h 393212"/>
              <a:gd name="connsiteX1" fmla="*/ 193256 w 933333"/>
              <a:gd name="connsiteY1" fmla="*/ 5140 h 393212"/>
              <a:gd name="connsiteX2" fmla="*/ 579768 w 933333"/>
              <a:gd name="connsiteY2" fmla="*/ 382433 h 393212"/>
              <a:gd name="connsiteX3" fmla="*/ 892658 w 933333"/>
              <a:gd name="connsiteY3" fmla="*/ 290411 h 393212"/>
              <a:gd name="connsiteX4" fmla="*/ 929469 w 933333"/>
              <a:gd name="connsiteY4" fmla="*/ 290411 h 3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333" h="393212">
                <a:moveTo>
                  <a:pt x="0" y="198388"/>
                </a:moveTo>
                <a:cubicBezTo>
                  <a:pt x="48314" y="86427"/>
                  <a:pt x="96628" y="-25534"/>
                  <a:pt x="193256" y="5140"/>
                </a:cubicBezTo>
                <a:cubicBezTo>
                  <a:pt x="289884" y="35814"/>
                  <a:pt x="463201" y="334888"/>
                  <a:pt x="579768" y="382433"/>
                </a:cubicBezTo>
                <a:cubicBezTo>
                  <a:pt x="696335" y="429978"/>
                  <a:pt x="834375" y="305748"/>
                  <a:pt x="892658" y="290411"/>
                </a:cubicBezTo>
                <a:cubicBezTo>
                  <a:pt x="950941" y="275074"/>
                  <a:pt x="929469" y="290411"/>
                  <a:pt x="929469" y="290411"/>
                </a:cubicBezTo>
              </a:path>
            </a:pathLst>
          </a:custGeom>
          <a:ln w="127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 rot="788330">
            <a:off x="4677833" y="3207961"/>
            <a:ext cx="583259" cy="124736"/>
          </a:xfrm>
          <a:custGeom>
            <a:avLst/>
            <a:gdLst>
              <a:gd name="connsiteX0" fmla="*/ 0 w 494359"/>
              <a:gd name="connsiteY0" fmla="*/ 69104 h 124736"/>
              <a:gd name="connsiteX1" fmla="*/ 270934 w 494359"/>
              <a:gd name="connsiteY1" fmla="*/ 1370 h 124736"/>
              <a:gd name="connsiteX2" fmla="*/ 385234 w 494359"/>
              <a:gd name="connsiteY2" fmla="*/ 124137 h 124736"/>
              <a:gd name="connsiteX3" fmla="*/ 486834 w 494359"/>
              <a:gd name="connsiteY3" fmla="*/ 47937 h 124736"/>
              <a:gd name="connsiteX4" fmla="*/ 486834 w 494359"/>
              <a:gd name="connsiteY4" fmla="*/ 39470 h 124736"/>
              <a:gd name="connsiteX5" fmla="*/ 486834 w 494359"/>
              <a:gd name="connsiteY5" fmla="*/ 39470 h 124736"/>
              <a:gd name="connsiteX6" fmla="*/ 486834 w 494359"/>
              <a:gd name="connsiteY6" fmla="*/ 39470 h 1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359" h="124736">
                <a:moveTo>
                  <a:pt x="0" y="69104"/>
                </a:moveTo>
                <a:cubicBezTo>
                  <a:pt x="103364" y="30651"/>
                  <a:pt x="206728" y="-7802"/>
                  <a:pt x="270934" y="1370"/>
                </a:cubicBezTo>
                <a:cubicBezTo>
                  <a:pt x="335140" y="10542"/>
                  <a:pt x="349251" y="116376"/>
                  <a:pt x="385234" y="124137"/>
                </a:cubicBezTo>
                <a:cubicBezTo>
                  <a:pt x="421217" y="131898"/>
                  <a:pt x="469901" y="62048"/>
                  <a:pt x="486834" y="47937"/>
                </a:cubicBezTo>
                <a:cubicBezTo>
                  <a:pt x="503767" y="33826"/>
                  <a:pt x="486834" y="39470"/>
                  <a:pt x="486834" y="39470"/>
                </a:cubicBezTo>
                <a:lnTo>
                  <a:pt x="486834" y="39470"/>
                </a:lnTo>
                <a:lnTo>
                  <a:pt x="486834" y="39470"/>
                </a:lnTo>
              </a:path>
            </a:pathLst>
          </a:custGeom>
          <a:ln w="57150" cmpd="sng">
            <a:solidFill>
              <a:srgbClr val="7869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639973" y="2103150"/>
            <a:ext cx="1629279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Protein</a:t>
            </a:r>
          </a:p>
          <a:p>
            <a:pPr algn="ctr"/>
            <a:r>
              <a:rPr lang="en-US" sz="1400" dirty="0" smtClean="0"/>
              <a:t>Functional activity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313034" y="2098102"/>
            <a:ext cx="2576746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Tissue = Brain</a:t>
            </a:r>
          </a:p>
          <a:p>
            <a:pPr algn="ctr"/>
            <a:r>
              <a:rPr lang="en-US" sz="1400" dirty="0" smtClean="0"/>
              <a:t>Cells </a:t>
            </a:r>
            <a:r>
              <a:rPr lang="en-US" sz="1400" dirty="0" smtClean="0">
                <a:sym typeface="Wingdings"/>
              </a:rPr>
              <a:t> Networks  behavior</a:t>
            </a:r>
            <a:endParaRPr lang="en-US" sz="1400" dirty="0" smtClean="0"/>
          </a:p>
        </p:txBody>
      </p:sp>
      <p:sp>
        <p:nvSpPr>
          <p:cNvPr id="75" name="Right Arrow 74"/>
          <p:cNvSpPr/>
          <p:nvPr/>
        </p:nvSpPr>
        <p:spPr>
          <a:xfrm>
            <a:off x="2657287" y="2099495"/>
            <a:ext cx="526836" cy="322913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>
            <a:off x="4055177" y="2099495"/>
            <a:ext cx="766549" cy="322913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/>
          <p:cNvSpPr/>
          <p:nvPr/>
        </p:nvSpPr>
        <p:spPr>
          <a:xfrm>
            <a:off x="6036324" y="2099495"/>
            <a:ext cx="574289" cy="322913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 descr="brainOutlin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28" y="2781134"/>
            <a:ext cx="1374491" cy="1319512"/>
          </a:xfrm>
          <a:prstGeom prst="rect">
            <a:avLst/>
          </a:prstGeom>
        </p:spPr>
      </p:pic>
      <p:sp>
        <p:nvSpPr>
          <p:cNvPr id="82" name="Content Placeholder 2"/>
          <p:cNvSpPr>
            <a:spLocks noGrp="1"/>
          </p:cNvSpPr>
          <p:nvPr>
            <p:ph sz="half" idx="1"/>
          </p:nvPr>
        </p:nvSpPr>
        <p:spPr>
          <a:xfrm>
            <a:off x="499396" y="1410019"/>
            <a:ext cx="4038600" cy="405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What is </a:t>
            </a:r>
            <a:r>
              <a:rPr lang="en-US" sz="1800" b="1" u="sng" dirty="0" smtClean="0"/>
              <a:t>differential expression</a:t>
            </a:r>
            <a:r>
              <a:rPr lang="en-US" sz="1800" b="1" dirty="0" smtClean="0"/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7353" y="2115562"/>
            <a:ext cx="1476712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Gene regulation</a:t>
            </a:r>
            <a:endParaRPr lang="en-US" sz="1400" dirty="0"/>
          </a:p>
        </p:txBody>
      </p:sp>
      <p:sp>
        <p:nvSpPr>
          <p:cNvPr id="60" name="Freeform 59"/>
          <p:cNvSpPr/>
          <p:nvPr/>
        </p:nvSpPr>
        <p:spPr>
          <a:xfrm rot="387726">
            <a:off x="2494071" y="2893521"/>
            <a:ext cx="1037426" cy="715379"/>
          </a:xfrm>
          <a:custGeom>
            <a:avLst/>
            <a:gdLst>
              <a:gd name="connsiteX0" fmla="*/ 0 w 1175512"/>
              <a:gd name="connsiteY0" fmla="*/ 810599 h 810599"/>
              <a:gd name="connsiteX1" fmla="*/ 459396 w 1175512"/>
              <a:gd name="connsiteY1" fmla="*/ 324239 h 810599"/>
              <a:gd name="connsiteX2" fmla="*/ 553977 w 1175512"/>
              <a:gd name="connsiteY2" fmla="*/ 594439 h 810599"/>
              <a:gd name="connsiteX3" fmla="*/ 851233 w 1175512"/>
              <a:gd name="connsiteY3" fmla="*/ 135100 h 810599"/>
              <a:gd name="connsiteX4" fmla="*/ 1080931 w 1175512"/>
              <a:gd name="connsiteY4" fmla="*/ 175630 h 810599"/>
              <a:gd name="connsiteX5" fmla="*/ 1175512 w 1175512"/>
              <a:gd name="connsiteY5" fmla="*/ 0 h 81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512" h="810599">
                <a:moveTo>
                  <a:pt x="0" y="810599"/>
                </a:moveTo>
                <a:cubicBezTo>
                  <a:pt x="183533" y="585432"/>
                  <a:pt x="367067" y="360266"/>
                  <a:pt x="459396" y="324239"/>
                </a:cubicBezTo>
                <a:cubicBezTo>
                  <a:pt x="551725" y="288212"/>
                  <a:pt x="488671" y="625962"/>
                  <a:pt x="553977" y="594439"/>
                </a:cubicBezTo>
                <a:cubicBezTo>
                  <a:pt x="619283" y="562916"/>
                  <a:pt x="763407" y="204901"/>
                  <a:pt x="851233" y="135100"/>
                </a:cubicBezTo>
                <a:cubicBezTo>
                  <a:pt x="939059" y="65299"/>
                  <a:pt x="1026885" y="198147"/>
                  <a:pt x="1080931" y="175630"/>
                </a:cubicBezTo>
                <a:cubicBezTo>
                  <a:pt x="1134977" y="153113"/>
                  <a:pt x="1175512" y="0"/>
                  <a:pt x="1175512" y="0"/>
                </a:cubicBezTo>
              </a:path>
            </a:pathLst>
          </a:custGeom>
          <a:ln w="127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3901820" y="2954421"/>
            <a:ext cx="542150" cy="322550"/>
          </a:xfrm>
          <a:custGeom>
            <a:avLst/>
            <a:gdLst>
              <a:gd name="connsiteX0" fmla="*/ 0 w 933333"/>
              <a:gd name="connsiteY0" fmla="*/ 198388 h 393212"/>
              <a:gd name="connsiteX1" fmla="*/ 193256 w 933333"/>
              <a:gd name="connsiteY1" fmla="*/ 5140 h 393212"/>
              <a:gd name="connsiteX2" fmla="*/ 579768 w 933333"/>
              <a:gd name="connsiteY2" fmla="*/ 382433 h 393212"/>
              <a:gd name="connsiteX3" fmla="*/ 892658 w 933333"/>
              <a:gd name="connsiteY3" fmla="*/ 290411 h 393212"/>
              <a:gd name="connsiteX4" fmla="*/ 929469 w 933333"/>
              <a:gd name="connsiteY4" fmla="*/ 290411 h 3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333" h="393212">
                <a:moveTo>
                  <a:pt x="0" y="198388"/>
                </a:moveTo>
                <a:cubicBezTo>
                  <a:pt x="48314" y="86427"/>
                  <a:pt x="96628" y="-25534"/>
                  <a:pt x="193256" y="5140"/>
                </a:cubicBezTo>
                <a:cubicBezTo>
                  <a:pt x="289884" y="35814"/>
                  <a:pt x="463201" y="334888"/>
                  <a:pt x="579768" y="382433"/>
                </a:cubicBezTo>
                <a:cubicBezTo>
                  <a:pt x="696335" y="429978"/>
                  <a:pt x="834375" y="305748"/>
                  <a:pt x="892658" y="290411"/>
                </a:cubicBezTo>
                <a:cubicBezTo>
                  <a:pt x="950941" y="275074"/>
                  <a:pt x="929469" y="290411"/>
                  <a:pt x="929469" y="290411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788330">
            <a:off x="4677833" y="3214093"/>
            <a:ext cx="583259" cy="124736"/>
          </a:xfrm>
          <a:custGeom>
            <a:avLst/>
            <a:gdLst>
              <a:gd name="connsiteX0" fmla="*/ 0 w 494359"/>
              <a:gd name="connsiteY0" fmla="*/ 69104 h 124736"/>
              <a:gd name="connsiteX1" fmla="*/ 270934 w 494359"/>
              <a:gd name="connsiteY1" fmla="*/ 1370 h 124736"/>
              <a:gd name="connsiteX2" fmla="*/ 385234 w 494359"/>
              <a:gd name="connsiteY2" fmla="*/ 124137 h 124736"/>
              <a:gd name="connsiteX3" fmla="*/ 486834 w 494359"/>
              <a:gd name="connsiteY3" fmla="*/ 47937 h 124736"/>
              <a:gd name="connsiteX4" fmla="*/ 486834 w 494359"/>
              <a:gd name="connsiteY4" fmla="*/ 39470 h 124736"/>
              <a:gd name="connsiteX5" fmla="*/ 486834 w 494359"/>
              <a:gd name="connsiteY5" fmla="*/ 39470 h 124736"/>
              <a:gd name="connsiteX6" fmla="*/ 486834 w 494359"/>
              <a:gd name="connsiteY6" fmla="*/ 39470 h 1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359" h="124736">
                <a:moveTo>
                  <a:pt x="0" y="69104"/>
                </a:moveTo>
                <a:cubicBezTo>
                  <a:pt x="103364" y="30651"/>
                  <a:pt x="206728" y="-7802"/>
                  <a:pt x="270934" y="1370"/>
                </a:cubicBezTo>
                <a:cubicBezTo>
                  <a:pt x="335140" y="10542"/>
                  <a:pt x="349251" y="116376"/>
                  <a:pt x="385234" y="124137"/>
                </a:cubicBezTo>
                <a:cubicBezTo>
                  <a:pt x="421217" y="131898"/>
                  <a:pt x="469901" y="62048"/>
                  <a:pt x="486834" y="47937"/>
                </a:cubicBezTo>
                <a:cubicBezTo>
                  <a:pt x="503767" y="33826"/>
                  <a:pt x="486834" y="39470"/>
                  <a:pt x="486834" y="39470"/>
                </a:cubicBezTo>
                <a:lnTo>
                  <a:pt x="486834" y="39470"/>
                </a:lnTo>
                <a:lnTo>
                  <a:pt x="486834" y="39470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006975" y="2738834"/>
            <a:ext cx="1012565" cy="998832"/>
            <a:chOff x="5006975" y="2738834"/>
            <a:chExt cx="1012565" cy="998832"/>
          </a:xfrm>
        </p:grpSpPr>
        <p:pic>
          <p:nvPicPr>
            <p:cNvPr id="33" name="Picture 32" descr="proteinModel.jpg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b="8892"/>
            <a:stretch/>
          </p:blipFill>
          <p:spPr>
            <a:xfrm rot="20928448">
              <a:off x="5060671" y="2738834"/>
              <a:ext cx="958869" cy="998832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 rot="21110611">
              <a:off x="5006975" y="2831064"/>
              <a:ext cx="161925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 rot="1025472">
            <a:off x="5327650" y="3224460"/>
            <a:ext cx="1012565" cy="998832"/>
            <a:chOff x="5006975" y="2738834"/>
            <a:chExt cx="1012565" cy="998832"/>
          </a:xfrm>
        </p:grpSpPr>
        <p:pic>
          <p:nvPicPr>
            <p:cNvPr id="65" name="Picture 64" descr="proteinModel.jpg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b="8892"/>
            <a:stretch/>
          </p:blipFill>
          <p:spPr>
            <a:xfrm rot="20928448">
              <a:off x="5060671" y="2738834"/>
              <a:ext cx="958869" cy="998832"/>
            </a:xfrm>
            <a:prstGeom prst="rect">
              <a:avLst/>
            </a:prstGeom>
          </p:spPr>
        </p:pic>
        <p:sp>
          <p:nvSpPr>
            <p:cNvPr id="66" name="Oval 65"/>
            <p:cNvSpPr/>
            <p:nvPr/>
          </p:nvSpPr>
          <p:spPr>
            <a:xfrm rot="21110611">
              <a:off x="5006975" y="2831064"/>
              <a:ext cx="161925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 rot="18987751">
            <a:off x="4639294" y="3616390"/>
            <a:ext cx="1012565" cy="998832"/>
            <a:chOff x="5006975" y="2738834"/>
            <a:chExt cx="1012565" cy="998832"/>
          </a:xfrm>
        </p:grpSpPr>
        <p:pic>
          <p:nvPicPr>
            <p:cNvPr id="69" name="Picture 68" descr="proteinModel.jpg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b="8892"/>
            <a:stretch/>
          </p:blipFill>
          <p:spPr>
            <a:xfrm rot="20928448">
              <a:off x="5060671" y="2738834"/>
              <a:ext cx="958869" cy="998832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 rot="21110611">
              <a:off x="5006975" y="2831064"/>
              <a:ext cx="161925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 rot="1910437">
            <a:off x="5442220" y="4231709"/>
            <a:ext cx="1012565" cy="998832"/>
            <a:chOff x="5006975" y="2738834"/>
            <a:chExt cx="1012565" cy="998832"/>
          </a:xfrm>
        </p:grpSpPr>
        <p:pic>
          <p:nvPicPr>
            <p:cNvPr id="85" name="Picture 84" descr="proteinModel.jpg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b="8892"/>
            <a:stretch/>
          </p:blipFill>
          <p:spPr>
            <a:xfrm rot="20928448">
              <a:off x="5060671" y="2738834"/>
              <a:ext cx="958869" cy="998832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 rot="21110611">
              <a:off x="5006975" y="2831064"/>
              <a:ext cx="161925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051574" y="3029064"/>
            <a:ext cx="1152291" cy="923324"/>
            <a:chOff x="2305014" y="1275935"/>
            <a:chExt cx="1305666" cy="1046222"/>
          </a:xfrm>
          <a:solidFill>
            <a:srgbClr val="0000FF"/>
          </a:solidFill>
        </p:grpSpPr>
        <p:sp>
          <p:nvSpPr>
            <p:cNvPr id="92" name="Right Arrow 91"/>
            <p:cNvSpPr/>
            <p:nvPr/>
          </p:nvSpPr>
          <p:spPr>
            <a:xfrm>
              <a:off x="2305014" y="1723145"/>
              <a:ext cx="1246972" cy="213422"/>
            </a:xfrm>
            <a:prstGeom prst="rightArrow">
              <a:avLst>
                <a:gd name="adj1" fmla="val 35842"/>
                <a:gd name="adj2" fmla="val 105378"/>
              </a:avLst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ight Arrow 92"/>
            <p:cNvSpPr/>
            <p:nvPr/>
          </p:nvSpPr>
          <p:spPr>
            <a:xfrm rot="2147514">
              <a:off x="2727678" y="1275935"/>
              <a:ext cx="883002" cy="213422"/>
            </a:xfrm>
            <a:prstGeom prst="rightArrow">
              <a:avLst>
                <a:gd name="adj1" fmla="val 35842"/>
                <a:gd name="adj2" fmla="val 105378"/>
              </a:avLst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ight Arrow 93"/>
            <p:cNvSpPr/>
            <p:nvPr/>
          </p:nvSpPr>
          <p:spPr>
            <a:xfrm rot="20406997">
              <a:off x="2761081" y="2108735"/>
              <a:ext cx="800513" cy="213422"/>
            </a:xfrm>
            <a:prstGeom prst="rightArrow">
              <a:avLst>
                <a:gd name="adj1" fmla="val 35842"/>
                <a:gd name="adj2" fmla="val 105378"/>
              </a:avLst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/>
          <p:cNvSpPr/>
          <p:nvPr/>
        </p:nvSpPr>
        <p:spPr>
          <a:xfrm rot="387726">
            <a:off x="2491044" y="2898653"/>
            <a:ext cx="1037426" cy="715379"/>
          </a:xfrm>
          <a:custGeom>
            <a:avLst/>
            <a:gdLst>
              <a:gd name="connsiteX0" fmla="*/ 0 w 1175512"/>
              <a:gd name="connsiteY0" fmla="*/ 810599 h 810599"/>
              <a:gd name="connsiteX1" fmla="*/ 459396 w 1175512"/>
              <a:gd name="connsiteY1" fmla="*/ 324239 h 810599"/>
              <a:gd name="connsiteX2" fmla="*/ 553977 w 1175512"/>
              <a:gd name="connsiteY2" fmla="*/ 594439 h 810599"/>
              <a:gd name="connsiteX3" fmla="*/ 851233 w 1175512"/>
              <a:gd name="connsiteY3" fmla="*/ 135100 h 810599"/>
              <a:gd name="connsiteX4" fmla="*/ 1080931 w 1175512"/>
              <a:gd name="connsiteY4" fmla="*/ 175630 h 810599"/>
              <a:gd name="connsiteX5" fmla="*/ 1175512 w 1175512"/>
              <a:gd name="connsiteY5" fmla="*/ 0 h 81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512" h="810599">
                <a:moveTo>
                  <a:pt x="0" y="810599"/>
                </a:moveTo>
                <a:cubicBezTo>
                  <a:pt x="183533" y="585432"/>
                  <a:pt x="367067" y="360266"/>
                  <a:pt x="459396" y="324239"/>
                </a:cubicBezTo>
                <a:cubicBezTo>
                  <a:pt x="551725" y="288212"/>
                  <a:pt x="488671" y="625962"/>
                  <a:pt x="553977" y="594439"/>
                </a:cubicBezTo>
                <a:cubicBezTo>
                  <a:pt x="619283" y="562916"/>
                  <a:pt x="763407" y="204901"/>
                  <a:pt x="851233" y="135100"/>
                </a:cubicBezTo>
                <a:cubicBezTo>
                  <a:pt x="939059" y="65299"/>
                  <a:pt x="1026885" y="198147"/>
                  <a:pt x="1080931" y="175630"/>
                </a:cubicBezTo>
                <a:cubicBezTo>
                  <a:pt x="1134977" y="153113"/>
                  <a:pt x="1175512" y="0"/>
                  <a:pt x="1175512" y="0"/>
                </a:cubicBezTo>
              </a:path>
            </a:pathLst>
          </a:cu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2191477">
            <a:off x="2565094" y="3231958"/>
            <a:ext cx="1037426" cy="715379"/>
          </a:xfrm>
          <a:custGeom>
            <a:avLst/>
            <a:gdLst>
              <a:gd name="connsiteX0" fmla="*/ 0 w 1175512"/>
              <a:gd name="connsiteY0" fmla="*/ 810599 h 810599"/>
              <a:gd name="connsiteX1" fmla="*/ 459396 w 1175512"/>
              <a:gd name="connsiteY1" fmla="*/ 324239 h 810599"/>
              <a:gd name="connsiteX2" fmla="*/ 553977 w 1175512"/>
              <a:gd name="connsiteY2" fmla="*/ 594439 h 810599"/>
              <a:gd name="connsiteX3" fmla="*/ 851233 w 1175512"/>
              <a:gd name="connsiteY3" fmla="*/ 135100 h 810599"/>
              <a:gd name="connsiteX4" fmla="*/ 1080931 w 1175512"/>
              <a:gd name="connsiteY4" fmla="*/ 175630 h 810599"/>
              <a:gd name="connsiteX5" fmla="*/ 1175512 w 1175512"/>
              <a:gd name="connsiteY5" fmla="*/ 0 h 81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512" h="810599">
                <a:moveTo>
                  <a:pt x="0" y="810599"/>
                </a:moveTo>
                <a:cubicBezTo>
                  <a:pt x="183533" y="585432"/>
                  <a:pt x="367067" y="360266"/>
                  <a:pt x="459396" y="324239"/>
                </a:cubicBezTo>
                <a:cubicBezTo>
                  <a:pt x="551725" y="288212"/>
                  <a:pt x="488671" y="625962"/>
                  <a:pt x="553977" y="594439"/>
                </a:cubicBezTo>
                <a:cubicBezTo>
                  <a:pt x="619283" y="562916"/>
                  <a:pt x="763407" y="204901"/>
                  <a:pt x="851233" y="135100"/>
                </a:cubicBezTo>
                <a:cubicBezTo>
                  <a:pt x="939059" y="65299"/>
                  <a:pt x="1026885" y="198147"/>
                  <a:pt x="1080931" y="175630"/>
                </a:cubicBezTo>
                <a:cubicBezTo>
                  <a:pt x="1134977" y="153113"/>
                  <a:pt x="1175512" y="0"/>
                  <a:pt x="1175512" y="0"/>
                </a:cubicBezTo>
              </a:path>
            </a:pathLst>
          </a:cu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3901820" y="2948142"/>
            <a:ext cx="542150" cy="322550"/>
          </a:xfrm>
          <a:custGeom>
            <a:avLst/>
            <a:gdLst>
              <a:gd name="connsiteX0" fmla="*/ 0 w 933333"/>
              <a:gd name="connsiteY0" fmla="*/ 198388 h 393212"/>
              <a:gd name="connsiteX1" fmla="*/ 193256 w 933333"/>
              <a:gd name="connsiteY1" fmla="*/ 5140 h 393212"/>
              <a:gd name="connsiteX2" fmla="*/ 579768 w 933333"/>
              <a:gd name="connsiteY2" fmla="*/ 382433 h 393212"/>
              <a:gd name="connsiteX3" fmla="*/ 892658 w 933333"/>
              <a:gd name="connsiteY3" fmla="*/ 290411 h 393212"/>
              <a:gd name="connsiteX4" fmla="*/ 929469 w 933333"/>
              <a:gd name="connsiteY4" fmla="*/ 290411 h 3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333" h="393212">
                <a:moveTo>
                  <a:pt x="0" y="198388"/>
                </a:moveTo>
                <a:cubicBezTo>
                  <a:pt x="48314" y="86427"/>
                  <a:pt x="96628" y="-25534"/>
                  <a:pt x="193256" y="5140"/>
                </a:cubicBezTo>
                <a:cubicBezTo>
                  <a:pt x="289884" y="35814"/>
                  <a:pt x="463201" y="334888"/>
                  <a:pt x="579768" y="382433"/>
                </a:cubicBezTo>
                <a:cubicBezTo>
                  <a:pt x="696335" y="429978"/>
                  <a:pt x="834375" y="305748"/>
                  <a:pt x="892658" y="290411"/>
                </a:cubicBezTo>
                <a:cubicBezTo>
                  <a:pt x="950941" y="275074"/>
                  <a:pt x="929469" y="290411"/>
                  <a:pt x="929469" y="290411"/>
                </a:cubicBezTo>
              </a:path>
            </a:pathLst>
          </a:custGeom>
          <a:ln w="127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5"/>
          <p:cNvSpPr/>
          <p:nvPr/>
        </p:nvSpPr>
        <p:spPr>
          <a:xfrm rot="788330">
            <a:off x="4678690" y="3214153"/>
            <a:ext cx="583259" cy="124736"/>
          </a:xfrm>
          <a:custGeom>
            <a:avLst/>
            <a:gdLst>
              <a:gd name="connsiteX0" fmla="*/ 0 w 494359"/>
              <a:gd name="connsiteY0" fmla="*/ 69104 h 124736"/>
              <a:gd name="connsiteX1" fmla="*/ 270934 w 494359"/>
              <a:gd name="connsiteY1" fmla="*/ 1370 h 124736"/>
              <a:gd name="connsiteX2" fmla="*/ 385234 w 494359"/>
              <a:gd name="connsiteY2" fmla="*/ 124137 h 124736"/>
              <a:gd name="connsiteX3" fmla="*/ 486834 w 494359"/>
              <a:gd name="connsiteY3" fmla="*/ 47937 h 124736"/>
              <a:gd name="connsiteX4" fmla="*/ 486834 w 494359"/>
              <a:gd name="connsiteY4" fmla="*/ 39470 h 124736"/>
              <a:gd name="connsiteX5" fmla="*/ 486834 w 494359"/>
              <a:gd name="connsiteY5" fmla="*/ 39470 h 124736"/>
              <a:gd name="connsiteX6" fmla="*/ 486834 w 494359"/>
              <a:gd name="connsiteY6" fmla="*/ 39470 h 1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359" h="124736">
                <a:moveTo>
                  <a:pt x="0" y="69104"/>
                </a:moveTo>
                <a:cubicBezTo>
                  <a:pt x="103364" y="30651"/>
                  <a:pt x="206728" y="-7802"/>
                  <a:pt x="270934" y="1370"/>
                </a:cubicBezTo>
                <a:cubicBezTo>
                  <a:pt x="335140" y="10542"/>
                  <a:pt x="349251" y="116376"/>
                  <a:pt x="385234" y="124137"/>
                </a:cubicBezTo>
                <a:cubicBezTo>
                  <a:pt x="421217" y="131898"/>
                  <a:pt x="469901" y="62048"/>
                  <a:pt x="486834" y="47937"/>
                </a:cubicBezTo>
                <a:cubicBezTo>
                  <a:pt x="503767" y="33826"/>
                  <a:pt x="486834" y="39470"/>
                  <a:pt x="486834" y="39470"/>
                </a:cubicBezTo>
                <a:lnTo>
                  <a:pt x="486834" y="39470"/>
                </a:lnTo>
                <a:lnTo>
                  <a:pt x="486834" y="39470"/>
                </a:lnTo>
              </a:path>
            </a:pathLst>
          </a:cu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894437">
            <a:off x="4377714" y="2933417"/>
            <a:ext cx="425608" cy="28736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ontent Placeholder 2"/>
          <p:cNvSpPr txBox="1">
            <a:spLocks/>
          </p:cNvSpPr>
          <p:nvPr/>
        </p:nvSpPr>
        <p:spPr>
          <a:xfrm>
            <a:off x="475606" y="5086648"/>
            <a:ext cx="3715290" cy="1492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Font typeface="Arial" pitchFamily="34" charset="0"/>
              <a:buNone/>
            </a:pPr>
            <a:r>
              <a:rPr lang="en-US" sz="1800" b="1" dirty="0" smtClean="0"/>
              <a:t>Gene expression can differ by:</a:t>
            </a:r>
          </a:p>
          <a:p>
            <a:pPr>
              <a:spcBef>
                <a:spcPts val="0"/>
              </a:spcBef>
            </a:pPr>
            <a:r>
              <a:rPr lang="en-US" sz="1500" dirty="0" smtClean="0"/>
              <a:t>Sex</a:t>
            </a:r>
          </a:p>
          <a:p>
            <a:pPr>
              <a:spcBef>
                <a:spcPts val="0"/>
              </a:spcBef>
            </a:pPr>
            <a:r>
              <a:rPr lang="en-US" sz="1500" dirty="0" smtClean="0"/>
              <a:t>Time</a:t>
            </a:r>
          </a:p>
          <a:p>
            <a:pPr>
              <a:spcBef>
                <a:spcPts val="0"/>
              </a:spcBef>
            </a:pPr>
            <a:r>
              <a:rPr lang="en-US" sz="1500" dirty="0" smtClean="0"/>
              <a:t>Cell or tissue type</a:t>
            </a:r>
          </a:p>
          <a:p>
            <a:pPr>
              <a:spcBef>
                <a:spcPts val="0"/>
              </a:spcBef>
            </a:pPr>
            <a:r>
              <a:rPr lang="en-US" sz="1500" dirty="0" smtClean="0"/>
              <a:t>Brain region</a:t>
            </a:r>
          </a:p>
          <a:p>
            <a:pPr>
              <a:spcBef>
                <a:spcPts val="0"/>
              </a:spcBef>
            </a:pPr>
            <a:r>
              <a:rPr lang="en-US" sz="1300" dirty="0" smtClean="0"/>
              <a:t>...</a:t>
            </a:r>
            <a:r>
              <a:rPr lang="en-US" sz="1300" dirty="0" err="1" smtClean="0"/>
              <a:t>etc</a:t>
            </a:r>
            <a:endParaRPr lang="en-US" sz="1300" dirty="0" smtClean="0"/>
          </a:p>
        </p:txBody>
      </p:sp>
      <p:grpSp>
        <p:nvGrpSpPr>
          <p:cNvPr id="97" name="Group 96"/>
          <p:cNvGrpSpPr/>
          <p:nvPr/>
        </p:nvGrpSpPr>
        <p:grpSpPr>
          <a:xfrm>
            <a:off x="3184123" y="5730313"/>
            <a:ext cx="3388661" cy="893089"/>
            <a:chOff x="2006288" y="4382673"/>
            <a:chExt cx="5175350" cy="1319512"/>
          </a:xfrm>
        </p:grpSpPr>
        <p:grpSp>
          <p:nvGrpSpPr>
            <p:cNvPr id="103" name="Group 102"/>
            <p:cNvGrpSpPr/>
            <p:nvPr/>
          </p:nvGrpSpPr>
          <p:grpSpPr>
            <a:xfrm>
              <a:off x="5704632" y="4441180"/>
              <a:ext cx="1477006" cy="919260"/>
              <a:chOff x="6814567" y="2144201"/>
              <a:chExt cx="1477006" cy="919260"/>
            </a:xfrm>
            <a:solidFill>
              <a:schemeClr val="accent5">
                <a:lumMod val="20000"/>
                <a:lumOff val="80000"/>
              </a:schemeClr>
            </a:solidFill>
            <a:effectLst/>
          </p:grpSpPr>
          <p:sp>
            <p:nvSpPr>
              <p:cNvPr id="125" name="Oval 124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4407080" y="4551723"/>
              <a:ext cx="1319942" cy="821506"/>
              <a:chOff x="6814567" y="2144201"/>
              <a:chExt cx="1477006" cy="919260"/>
            </a:xfrm>
            <a:solidFill>
              <a:schemeClr val="accent5">
                <a:lumMod val="60000"/>
                <a:lumOff val="40000"/>
              </a:schemeClr>
            </a:solidFill>
            <a:effectLst/>
          </p:grpSpPr>
          <p:sp>
            <p:nvSpPr>
              <p:cNvPr id="122" name="Oval 121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3453363" y="4675117"/>
              <a:ext cx="995990" cy="619885"/>
              <a:chOff x="6814567" y="2144201"/>
              <a:chExt cx="1477006" cy="919260"/>
            </a:xfrm>
            <a:solidFill>
              <a:schemeClr val="accent5"/>
            </a:solidFill>
            <a:effectLst/>
          </p:grpSpPr>
          <p:sp>
            <p:nvSpPr>
              <p:cNvPr id="119" name="Oval 118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2654780" y="4768090"/>
              <a:ext cx="768454" cy="478271"/>
              <a:chOff x="6814567" y="2144201"/>
              <a:chExt cx="1477006" cy="919260"/>
            </a:xfrm>
            <a:solidFill>
              <a:schemeClr val="accent5">
                <a:lumMod val="60000"/>
                <a:lumOff val="40000"/>
              </a:schemeClr>
            </a:solidFill>
            <a:effectLst/>
          </p:grpSpPr>
          <p:sp>
            <p:nvSpPr>
              <p:cNvPr id="116" name="Oval 115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2006288" y="4810622"/>
              <a:ext cx="628085" cy="390908"/>
              <a:chOff x="6814567" y="2144201"/>
              <a:chExt cx="1477006" cy="919260"/>
            </a:xfrm>
            <a:solidFill>
              <a:schemeClr val="accent5">
                <a:lumMod val="40000"/>
                <a:lumOff val="60000"/>
              </a:schemeClr>
            </a:solidFill>
            <a:effectLst/>
          </p:grpSpPr>
          <p:sp>
            <p:nvSpPr>
              <p:cNvPr id="113" name="Oval 112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8" name="Picture 107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412" y="4382673"/>
              <a:ext cx="1374491" cy="1319512"/>
            </a:xfrm>
            <a:prstGeom prst="rect">
              <a:avLst/>
            </a:prstGeom>
          </p:spPr>
        </p:pic>
        <p:pic>
          <p:nvPicPr>
            <p:cNvPr id="109" name="Picture 108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3186" y="4733836"/>
              <a:ext cx="704193" cy="676026"/>
            </a:xfrm>
            <a:prstGeom prst="rect">
              <a:avLst/>
            </a:prstGeom>
          </p:spPr>
        </p:pic>
        <p:pic>
          <p:nvPicPr>
            <p:cNvPr id="110" name="Picture 109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53" y="4516237"/>
              <a:ext cx="1161277" cy="1114826"/>
            </a:xfrm>
            <a:prstGeom prst="rect">
              <a:avLst/>
            </a:prstGeom>
          </p:spPr>
        </p:pic>
        <p:pic>
          <p:nvPicPr>
            <p:cNvPr id="111" name="Picture 110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163" y="4632614"/>
              <a:ext cx="903604" cy="867460"/>
            </a:xfrm>
            <a:prstGeom prst="rect">
              <a:avLst/>
            </a:prstGeom>
          </p:spPr>
        </p:pic>
        <p:pic>
          <p:nvPicPr>
            <p:cNvPr id="112" name="Picture 111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694" y="4801420"/>
              <a:ext cx="558486" cy="536147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6806260" y="4726996"/>
            <a:ext cx="2228943" cy="2006634"/>
            <a:chOff x="3031479" y="2716474"/>
            <a:chExt cx="2228943" cy="2006634"/>
          </a:xfrm>
        </p:grpSpPr>
        <p:grpSp>
          <p:nvGrpSpPr>
            <p:cNvPr id="129" name="Group 128"/>
            <p:cNvGrpSpPr/>
            <p:nvPr/>
          </p:nvGrpSpPr>
          <p:grpSpPr>
            <a:xfrm>
              <a:off x="3848093" y="2725676"/>
              <a:ext cx="628085" cy="390908"/>
              <a:chOff x="6814567" y="2144201"/>
              <a:chExt cx="1477006" cy="919260"/>
            </a:xfrm>
            <a:solidFill>
              <a:schemeClr val="accent5">
                <a:lumMod val="60000"/>
                <a:lumOff val="40000"/>
              </a:schemeClr>
            </a:solidFill>
            <a:effectLst/>
          </p:grpSpPr>
          <p:sp>
            <p:nvSpPr>
              <p:cNvPr id="147" name="Oval 146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4632337" y="3457888"/>
              <a:ext cx="628085" cy="390908"/>
              <a:chOff x="6814567" y="2144201"/>
              <a:chExt cx="1477006" cy="919260"/>
            </a:xfrm>
            <a:solidFill>
              <a:schemeClr val="accent5"/>
            </a:solidFill>
            <a:effectLst/>
          </p:grpSpPr>
          <p:sp>
            <p:nvSpPr>
              <p:cNvPr id="144" name="Oval 143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3859573" y="4196163"/>
              <a:ext cx="628085" cy="390908"/>
              <a:chOff x="6814567" y="2144201"/>
              <a:chExt cx="1477006" cy="919260"/>
            </a:xfrm>
            <a:solidFill>
              <a:schemeClr val="accent5">
                <a:lumMod val="75000"/>
              </a:schemeClr>
            </a:solidFill>
            <a:effectLst/>
          </p:grpSpPr>
          <p:sp>
            <p:nvSpPr>
              <p:cNvPr id="141" name="Oval 140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3031479" y="3457888"/>
              <a:ext cx="628085" cy="390908"/>
              <a:chOff x="6814567" y="2144201"/>
              <a:chExt cx="1477006" cy="919260"/>
            </a:xfrm>
            <a:solidFill>
              <a:schemeClr val="accent5">
                <a:lumMod val="40000"/>
                <a:lumOff val="60000"/>
              </a:schemeClr>
            </a:solidFill>
            <a:effectLst/>
          </p:grpSpPr>
          <p:sp>
            <p:nvSpPr>
              <p:cNvPr id="138" name="Oval 137"/>
              <p:cNvSpPr/>
              <p:nvPr/>
            </p:nvSpPr>
            <p:spPr>
              <a:xfrm rot="2387495">
                <a:off x="7414993" y="2242494"/>
                <a:ext cx="876580" cy="439047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 rot="19879931">
                <a:off x="6814567" y="2144201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 rot="21415862">
                <a:off x="7092403" y="2370218"/>
                <a:ext cx="1000453" cy="693243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3" name="Picture 132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885" y="3448686"/>
              <a:ext cx="558486" cy="536147"/>
            </a:xfrm>
            <a:prstGeom prst="rect">
              <a:avLst/>
            </a:prstGeom>
          </p:spPr>
        </p:pic>
        <p:pic>
          <p:nvPicPr>
            <p:cNvPr id="134" name="Picture 133" descr="Office+Mate+Wall+Clock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503" y="3248405"/>
              <a:ext cx="920152" cy="920152"/>
            </a:xfrm>
            <a:prstGeom prst="rect">
              <a:avLst/>
            </a:prstGeom>
          </p:spPr>
        </p:pic>
        <p:pic>
          <p:nvPicPr>
            <p:cNvPr id="135" name="Picture 134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499" y="2716474"/>
              <a:ext cx="558486" cy="536147"/>
            </a:xfrm>
            <a:prstGeom prst="rect">
              <a:avLst/>
            </a:prstGeom>
          </p:spPr>
        </p:pic>
        <p:pic>
          <p:nvPicPr>
            <p:cNvPr id="136" name="Picture 135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743" y="3448686"/>
              <a:ext cx="558486" cy="536147"/>
            </a:xfrm>
            <a:prstGeom prst="rect">
              <a:avLst/>
            </a:prstGeom>
          </p:spPr>
        </p:pic>
        <p:pic>
          <p:nvPicPr>
            <p:cNvPr id="137" name="Picture 136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9" y="4186961"/>
              <a:ext cx="558486" cy="536147"/>
            </a:xfrm>
            <a:prstGeom prst="rect">
              <a:avLst/>
            </a:prstGeom>
          </p:spPr>
        </p:pic>
      </p:grpSp>
      <p:grpSp>
        <p:nvGrpSpPr>
          <p:cNvPr id="150" name="Group 149"/>
          <p:cNvGrpSpPr/>
          <p:nvPr/>
        </p:nvGrpSpPr>
        <p:grpSpPr>
          <a:xfrm>
            <a:off x="4908041" y="4934907"/>
            <a:ext cx="1845428" cy="1771612"/>
            <a:chOff x="5990849" y="2305309"/>
            <a:chExt cx="1374491" cy="1319512"/>
          </a:xfrm>
        </p:grpSpPr>
        <p:grpSp>
          <p:nvGrpSpPr>
            <p:cNvPr id="151" name="Group 150"/>
            <p:cNvGrpSpPr/>
            <p:nvPr/>
          </p:nvGrpSpPr>
          <p:grpSpPr>
            <a:xfrm>
              <a:off x="5990849" y="2367731"/>
              <a:ext cx="1374491" cy="805098"/>
              <a:chOff x="5990849" y="2367731"/>
              <a:chExt cx="1374491" cy="805098"/>
            </a:xfrm>
          </p:grpSpPr>
          <p:sp>
            <p:nvSpPr>
              <p:cNvPr id="153" name="Oval 152"/>
              <p:cNvSpPr/>
              <p:nvPr/>
            </p:nvSpPr>
            <p:spPr>
              <a:xfrm rot="19767339">
                <a:off x="6279319" y="2772107"/>
                <a:ext cx="715814" cy="40072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6946150" y="2669813"/>
                <a:ext cx="419190" cy="400722"/>
              </a:xfrm>
              <a:prstGeom prst="ellipse">
                <a:avLst/>
              </a:prstGeom>
              <a:solidFill>
                <a:srgbClr val="417B85"/>
              </a:solidFill>
              <a:ln>
                <a:solidFill>
                  <a:srgbClr val="417B8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 rot="19819679">
                <a:off x="6055923" y="2367731"/>
                <a:ext cx="810269" cy="46501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 rot="917038">
                <a:off x="6700166" y="2401443"/>
                <a:ext cx="542331" cy="400722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990849" y="2669813"/>
                <a:ext cx="419190" cy="400722"/>
              </a:xfrm>
              <a:prstGeom prst="ellipse">
                <a:avLst/>
              </a:prstGeom>
              <a:solidFill>
                <a:srgbClr val="417B85"/>
              </a:solidFill>
              <a:ln>
                <a:solidFill>
                  <a:srgbClr val="417B8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2" name="Picture 151" descr="brainOutline.png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34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0849" y="2305309"/>
              <a:ext cx="1374491" cy="131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24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48" grpId="0" animBg="1"/>
      <p:bldP spid="60" grpId="0" animBg="1"/>
      <p:bldP spid="60" grpId="1" animBg="1"/>
      <p:bldP spid="54" grpId="0" animBg="1"/>
      <p:bldP spid="54" grpId="1" animBg="1"/>
      <p:bldP spid="55" grpId="0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95" grpId="0" animBg="1"/>
      <p:bldP spid="95" grpId="1" animBg="1"/>
      <p:bldP spid="95" grpId="2" animBg="1"/>
      <p:bldP spid="96" grpId="0" animBg="1"/>
      <p:bldP spid="10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/>
          <p:cNvSpPr txBox="1">
            <a:spLocks/>
          </p:cNvSpPr>
          <p:nvPr/>
        </p:nvSpPr>
        <p:spPr>
          <a:xfrm>
            <a:off x="457201" y="533400"/>
            <a:ext cx="562520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000" spc="0" dirty="0" smtClean="0"/>
              <a:t>How do sex differential gene expression levels relate to autism risk genes?</a:t>
            </a:r>
            <a:endParaRPr lang="en-US" sz="3000" spc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161966"/>
            <a:ext cx="4497258" cy="184828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dirty="0" smtClean="0"/>
              <a:t>Hypotheses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200" dirty="0" smtClean="0"/>
              <a:t>ASD risk genes </a:t>
            </a:r>
            <a:r>
              <a:rPr lang="en-US" sz="2200" i="1" dirty="0" smtClean="0"/>
              <a:t>themselves</a:t>
            </a:r>
            <a:r>
              <a:rPr lang="en-US" sz="2200" dirty="0" smtClean="0"/>
              <a:t> are expressed at different levels in male &amp; female </a:t>
            </a:r>
            <a:r>
              <a:rPr lang="en-US" sz="2200" dirty="0" smtClean="0"/>
              <a:t>brain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52" y="2794265"/>
            <a:ext cx="2338751" cy="1464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56" y="4872488"/>
            <a:ext cx="2978865" cy="1658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202" y="516687"/>
            <a:ext cx="2827037" cy="156931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4521" y="4406759"/>
            <a:ext cx="4497258" cy="152229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588" indent="-509588">
              <a:spcAft>
                <a:spcPts val="1800"/>
              </a:spcAft>
              <a:buFont typeface="Arial" pitchFamily="34" charset="0"/>
              <a:buNone/>
              <a:tabLst>
                <a:tab pos="509588" algn="l"/>
              </a:tabLst>
            </a:pPr>
            <a:r>
              <a:rPr lang="en-US" sz="2200" i="1" dirty="0" smtClean="0"/>
              <a:t>or</a:t>
            </a:r>
          </a:p>
          <a:p>
            <a:pPr marL="509588" indent="-509588">
              <a:spcAft>
                <a:spcPts val="1800"/>
              </a:spcAft>
              <a:buFont typeface="Arial" pitchFamily="34" charset="0"/>
              <a:buNone/>
              <a:tabLst>
                <a:tab pos="509588" algn="l"/>
              </a:tabLst>
            </a:pPr>
            <a:r>
              <a:rPr lang="en-US" sz="2200" dirty="0" smtClean="0">
                <a:solidFill>
                  <a:schemeClr val="accent1"/>
                </a:solidFill>
              </a:rPr>
              <a:t>2</a:t>
            </a:r>
            <a:r>
              <a:rPr lang="en-US" sz="2200" dirty="0" smtClean="0">
                <a:solidFill>
                  <a:schemeClr val="accent1"/>
                </a:solidFill>
              </a:rPr>
              <a:t>. </a:t>
            </a:r>
            <a:r>
              <a:rPr lang="en-US" sz="2200" dirty="0" smtClean="0"/>
              <a:t>	</a:t>
            </a:r>
            <a:r>
              <a:rPr lang="en-US" sz="2200" dirty="0" smtClean="0"/>
              <a:t>ASD </a:t>
            </a:r>
            <a:r>
              <a:rPr lang="en-US" sz="2200" dirty="0" smtClean="0"/>
              <a:t>risk genes </a:t>
            </a:r>
            <a:r>
              <a:rPr lang="en-US" sz="2200" i="1" dirty="0" smtClean="0"/>
              <a:t>interact with </a:t>
            </a:r>
            <a:r>
              <a:rPr lang="en-US" sz="2200" dirty="0" smtClean="0"/>
              <a:t>other processes that differ between the male and female brain</a:t>
            </a:r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</p:txBody>
      </p:sp>
      <p:sp>
        <p:nvSpPr>
          <p:cNvPr id="6" name="Oval 5"/>
          <p:cNvSpPr/>
          <p:nvPr/>
        </p:nvSpPr>
        <p:spPr>
          <a:xfrm rot="21261222">
            <a:off x="6518008" y="2800408"/>
            <a:ext cx="1613816" cy="916418"/>
          </a:xfrm>
          <a:prstGeom prst="ellipse">
            <a:avLst/>
          </a:prstGeom>
          <a:noFill/>
          <a:ln w="2857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7810882">
            <a:off x="6884326" y="5023850"/>
            <a:ext cx="1683302" cy="955876"/>
          </a:xfrm>
          <a:prstGeom prst="ellipse">
            <a:avLst/>
          </a:prstGeom>
          <a:noFill/>
          <a:ln w="2857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7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599" y="607578"/>
            <a:ext cx="5480414" cy="1007244"/>
            <a:chOff x="373551" y="1440700"/>
            <a:chExt cx="4877512" cy="896436"/>
          </a:xfrm>
        </p:grpSpPr>
        <p:sp>
          <p:nvSpPr>
            <p:cNvPr id="7" name="Rectangle 6"/>
            <p:cNvSpPr/>
            <p:nvPr/>
          </p:nvSpPr>
          <p:spPr>
            <a:xfrm>
              <a:off x="373551" y="1440700"/>
              <a:ext cx="4877512" cy="89643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rainspan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24000"/>
              <a:ext cx="4711700" cy="72390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399403" y="5117976"/>
            <a:ext cx="5822827" cy="3844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403" y="3716631"/>
            <a:ext cx="5822827" cy="3844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39" y="2015572"/>
            <a:ext cx="6096160" cy="42129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91626" y="791181"/>
            <a:ext cx="1985923" cy="2469544"/>
            <a:chOff x="6891626" y="791181"/>
            <a:chExt cx="1985923" cy="24695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r="51576"/>
            <a:stretch/>
          </p:blipFill>
          <p:spPr>
            <a:xfrm>
              <a:off x="6946493" y="791181"/>
              <a:ext cx="1931056" cy="12827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51323"/>
            <a:stretch/>
          </p:blipFill>
          <p:spPr>
            <a:xfrm>
              <a:off x="6891626" y="1978025"/>
              <a:ext cx="1941145" cy="12827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991271" y="3497371"/>
            <a:ext cx="1886278" cy="2581799"/>
            <a:chOff x="6991271" y="3497371"/>
            <a:chExt cx="1886278" cy="25817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r="50733"/>
            <a:stretch/>
          </p:blipFill>
          <p:spPr>
            <a:xfrm>
              <a:off x="6991271" y="3497371"/>
              <a:ext cx="1808249" cy="1333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48607"/>
            <a:stretch/>
          </p:blipFill>
          <p:spPr>
            <a:xfrm>
              <a:off x="6991271" y="4745670"/>
              <a:ext cx="1886278" cy="13335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991270" y="6642556"/>
            <a:ext cx="21527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Kang, </a:t>
            </a:r>
            <a:r>
              <a:rPr lang="en-US" sz="800" i="1" dirty="0" smtClean="0"/>
              <a:t>et al.</a:t>
            </a:r>
            <a:r>
              <a:rPr lang="en-US" sz="800" dirty="0" smtClean="0"/>
              <a:t>, </a:t>
            </a:r>
            <a:r>
              <a:rPr lang="en-US" sz="800" i="1" dirty="0" smtClean="0"/>
              <a:t>Nature</a:t>
            </a:r>
            <a:r>
              <a:rPr lang="en-US" sz="800" dirty="0" smtClean="0"/>
              <a:t>, 2011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6980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764902" y="1775622"/>
            <a:ext cx="4368436" cy="958513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900" b="1" dirty="0" smtClean="0"/>
              <a:t>Reference gene sets for annotation</a:t>
            </a:r>
          </a:p>
          <a:p>
            <a:r>
              <a:rPr lang="en-US" sz="1700" u="sng" dirty="0" smtClean="0"/>
              <a:t>Hypothesis 1</a:t>
            </a:r>
            <a:r>
              <a:rPr lang="en-US" sz="1700" dirty="0" smtClean="0"/>
              <a:t>: Known ASD risk genes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4975" y="2145621"/>
            <a:ext cx="4038600" cy="767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2-sided Fisher’s exact test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6373" y="3561653"/>
            <a:ext cx="3961250" cy="2654680"/>
            <a:chOff x="4747828" y="2617962"/>
            <a:chExt cx="4284970" cy="2871625"/>
          </a:xfrm>
        </p:grpSpPr>
        <p:grpSp>
          <p:nvGrpSpPr>
            <p:cNvPr id="12" name="Group 11"/>
            <p:cNvGrpSpPr/>
            <p:nvPr/>
          </p:nvGrpSpPr>
          <p:grpSpPr>
            <a:xfrm>
              <a:off x="4747828" y="2617962"/>
              <a:ext cx="4284970" cy="2871625"/>
              <a:chOff x="4232714" y="2617961"/>
              <a:chExt cx="4799306" cy="3216314"/>
            </a:xfrm>
          </p:grpSpPr>
          <p:sp>
            <p:nvSpPr>
              <p:cNvPr id="11" name="Oval 10"/>
              <p:cNvSpPr/>
              <p:nvPr/>
            </p:nvSpPr>
            <p:spPr>
              <a:xfrm rot="20700000">
                <a:off x="4232714" y="3000446"/>
                <a:ext cx="4799306" cy="283382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03463" y="2617961"/>
                <a:ext cx="2055615" cy="205561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  <a:alpha val="46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832652" y="2852707"/>
                <a:ext cx="1636823" cy="1636823"/>
              </a:xfrm>
              <a:prstGeom prst="ellipse">
                <a:avLst/>
              </a:prstGeom>
              <a:solidFill>
                <a:schemeClr val="accent5">
                  <a:alpha val="45000"/>
                </a:schemeClr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20409722">
              <a:off x="6451447" y="4692677"/>
              <a:ext cx="15368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Background gene set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27102" y="3731071"/>
              <a:ext cx="1536845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 smtClean="0">
                  <a:solidFill>
                    <a:srgbClr val="454B8A"/>
                  </a:solidFill>
                </a:rPr>
                <a:t>Sex-DE genes</a:t>
              </a:r>
              <a:endParaRPr lang="en-US" dirty="0">
                <a:solidFill>
                  <a:srgbClr val="454B8A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5631" y="3650447"/>
              <a:ext cx="1284102" cy="53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 smtClean="0">
                  <a:solidFill>
                    <a:schemeClr val="accent5">
                      <a:lumMod val="75000"/>
                    </a:schemeClr>
                  </a:solidFill>
                </a:rPr>
                <a:t>Reference gene set</a:t>
              </a:r>
            </a:p>
          </p:txBody>
        </p:sp>
      </p:grp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939674" y="2590915"/>
            <a:ext cx="3371609" cy="763786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dirty="0" smtClean="0"/>
              <a:t>Is this overlap…</a:t>
            </a:r>
          </a:p>
          <a:p>
            <a:pPr marL="0" indent="0">
              <a:buNone/>
            </a:pPr>
            <a:r>
              <a:rPr lang="en-US" sz="1800" dirty="0" smtClean="0"/>
              <a:t> - </a:t>
            </a:r>
            <a:r>
              <a:rPr lang="en-US" sz="1800" b="1" dirty="0" smtClean="0"/>
              <a:t>More </a:t>
            </a:r>
            <a:r>
              <a:rPr lang="en-US" sz="1800" dirty="0" smtClean="0"/>
              <a:t>genes than expected? </a:t>
            </a:r>
            <a:r>
              <a:rPr lang="en-US" sz="1800" b="1" dirty="0" smtClean="0"/>
              <a:t>Enrichment</a:t>
            </a:r>
          </a:p>
          <a:p>
            <a:pPr marL="0" indent="0">
              <a:buNone/>
            </a:pPr>
            <a:r>
              <a:rPr lang="en-US" sz="1800" dirty="0" smtClean="0"/>
              <a:t> - </a:t>
            </a:r>
            <a:r>
              <a:rPr lang="en-US" sz="1800" b="1" dirty="0" smtClean="0"/>
              <a:t>Fewer</a:t>
            </a:r>
            <a:r>
              <a:rPr lang="en-US" sz="1800" dirty="0" smtClean="0"/>
              <a:t> genes than expected? </a:t>
            </a:r>
            <a:r>
              <a:rPr lang="en-US" sz="1800" b="1" dirty="0"/>
              <a:t>D</a:t>
            </a:r>
            <a:r>
              <a:rPr lang="en-US" sz="1800" b="1" dirty="0" smtClean="0"/>
              <a:t>epletion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922690" y="3932255"/>
            <a:ext cx="534650" cy="1062599"/>
            <a:chOff x="6320367" y="3467068"/>
            <a:chExt cx="534650" cy="1062599"/>
          </a:xfrm>
        </p:grpSpPr>
        <p:sp>
          <p:nvSpPr>
            <p:cNvPr id="24" name="Freeform 23"/>
            <p:cNvSpPr/>
            <p:nvPr/>
          </p:nvSpPr>
          <p:spPr>
            <a:xfrm>
              <a:off x="6417733" y="3467068"/>
              <a:ext cx="211667" cy="59299"/>
            </a:xfrm>
            <a:custGeom>
              <a:avLst/>
              <a:gdLst>
                <a:gd name="connsiteX0" fmla="*/ 0 w 211667"/>
                <a:gd name="connsiteY0" fmla="*/ 59299 h 59299"/>
                <a:gd name="connsiteX1" fmla="*/ 21167 w 211667"/>
                <a:gd name="connsiteY1" fmla="*/ 50832 h 59299"/>
                <a:gd name="connsiteX2" fmla="*/ 46567 w 211667"/>
                <a:gd name="connsiteY2" fmla="*/ 42365 h 59299"/>
                <a:gd name="connsiteX3" fmla="*/ 59267 w 211667"/>
                <a:gd name="connsiteY3" fmla="*/ 33899 h 59299"/>
                <a:gd name="connsiteX4" fmla="*/ 93134 w 211667"/>
                <a:gd name="connsiteY4" fmla="*/ 25432 h 59299"/>
                <a:gd name="connsiteX5" fmla="*/ 105834 w 211667"/>
                <a:gd name="connsiteY5" fmla="*/ 16965 h 59299"/>
                <a:gd name="connsiteX6" fmla="*/ 143934 w 211667"/>
                <a:gd name="connsiteY6" fmla="*/ 8499 h 59299"/>
                <a:gd name="connsiteX7" fmla="*/ 186267 w 211667"/>
                <a:gd name="connsiteY7" fmla="*/ 4265 h 59299"/>
                <a:gd name="connsiteX8" fmla="*/ 211667 w 211667"/>
                <a:gd name="connsiteY8" fmla="*/ 32 h 5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667" h="59299">
                  <a:moveTo>
                    <a:pt x="0" y="59299"/>
                  </a:moveTo>
                  <a:cubicBezTo>
                    <a:pt x="7056" y="56477"/>
                    <a:pt x="14025" y="53429"/>
                    <a:pt x="21167" y="50832"/>
                  </a:cubicBezTo>
                  <a:cubicBezTo>
                    <a:pt x="29554" y="47782"/>
                    <a:pt x="39141" y="47315"/>
                    <a:pt x="46567" y="42365"/>
                  </a:cubicBezTo>
                  <a:cubicBezTo>
                    <a:pt x="50800" y="39543"/>
                    <a:pt x="54716" y="36174"/>
                    <a:pt x="59267" y="33899"/>
                  </a:cubicBezTo>
                  <a:cubicBezTo>
                    <a:pt x="67949" y="29558"/>
                    <a:pt x="85076" y="27043"/>
                    <a:pt x="93134" y="25432"/>
                  </a:cubicBezTo>
                  <a:cubicBezTo>
                    <a:pt x="97367" y="22610"/>
                    <a:pt x="101283" y="19240"/>
                    <a:pt x="105834" y="16965"/>
                  </a:cubicBezTo>
                  <a:cubicBezTo>
                    <a:pt x="115691" y="12036"/>
                    <a:pt x="135264" y="9583"/>
                    <a:pt x="143934" y="8499"/>
                  </a:cubicBezTo>
                  <a:cubicBezTo>
                    <a:pt x="158006" y="6740"/>
                    <a:pt x="172156" y="5676"/>
                    <a:pt x="186267" y="4265"/>
                  </a:cubicBezTo>
                  <a:cubicBezTo>
                    <a:pt x="205938" y="-652"/>
                    <a:pt x="197382" y="32"/>
                    <a:pt x="211667" y="32"/>
                  </a:cubicBezTo>
                </a:path>
              </a:pathLst>
            </a:cu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553200" y="3577167"/>
              <a:ext cx="301817" cy="952500"/>
            </a:xfrm>
            <a:custGeom>
              <a:avLst/>
              <a:gdLst>
                <a:gd name="connsiteX0" fmla="*/ 0 w 301817"/>
                <a:gd name="connsiteY0" fmla="*/ 952500 h 952500"/>
                <a:gd name="connsiteX1" fmla="*/ 46567 w 301817"/>
                <a:gd name="connsiteY1" fmla="*/ 910166 h 952500"/>
                <a:gd name="connsiteX2" fmla="*/ 59267 w 301817"/>
                <a:gd name="connsiteY2" fmla="*/ 905933 h 952500"/>
                <a:gd name="connsiteX3" fmla="*/ 71967 w 301817"/>
                <a:gd name="connsiteY3" fmla="*/ 897466 h 952500"/>
                <a:gd name="connsiteX4" fmla="*/ 80433 w 301817"/>
                <a:gd name="connsiteY4" fmla="*/ 884766 h 952500"/>
                <a:gd name="connsiteX5" fmla="*/ 93133 w 301817"/>
                <a:gd name="connsiteY5" fmla="*/ 880533 h 952500"/>
                <a:gd name="connsiteX6" fmla="*/ 110067 w 301817"/>
                <a:gd name="connsiteY6" fmla="*/ 855133 h 952500"/>
                <a:gd name="connsiteX7" fmla="*/ 127000 w 301817"/>
                <a:gd name="connsiteY7" fmla="*/ 829733 h 952500"/>
                <a:gd name="connsiteX8" fmla="*/ 135467 w 301817"/>
                <a:gd name="connsiteY8" fmla="*/ 817033 h 952500"/>
                <a:gd name="connsiteX9" fmla="*/ 152400 w 301817"/>
                <a:gd name="connsiteY9" fmla="*/ 804333 h 952500"/>
                <a:gd name="connsiteX10" fmla="*/ 156633 w 301817"/>
                <a:gd name="connsiteY10" fmla="*/ 791633 h 952500"/>
                <a:gd name="connsiteX11" fmla="*/ 173567 w 301817"/>
                <a:gd name="connsiteY11" fmla="*/ 766233 h 952500"/>
                <a:gd name="connsiteX12" fmla="*/ 177800 w 301817"/>
                <a:gd name="connsiteY12" fmla="*/ 753533 h 952500"/>
                <a:gd name="connsiteX13" fmla="*/ 194733 w 301817"/>
                <a:gd name="connsiteY13" fmla="*/ 728133 h 952500"/>
                <a:gd name="connsiteX14" fmla="*/ 203200 w 301817"/>
                <a:gd name="connsiteY14" fmla="*/ 715433 h 952500"/>
                <a:gd name="connsiteX15" fmla="*/ 211667 w 301817"/>
                <a:gd name="connsiteY15" fmla="*/ 698500 h 952500"/>
                <a:gd name="connsiteX16" fmla="*/ 215900 w 301817"/>
                <a:gd name="connsiteY16" fmla="*/ 685800 h 952500"/>
                <a:gd name="connsiteX17" fmla="*/ 224367 w 301817"/>
                <a:gd name="connsiteY17" fmla="*/ 673100 h 952500"/>
                <a:gd name="connsiteX18" fmla="*/ 232833 w 301817"/>
                <a:gd name="connsiteY18" fmla="*/ 647700 h 952500"/>
                <a:gd name="connsiteX19" fmla="*/ 237067 w 301817"/>
                <a:gd name="connsiteY19" fmla="*/ 635000 h 952500"/>
                <a:gd name="connsiteX20" fmla="*/ 245533 w 301817"/>
                <a:gd name="connsiteY20" fmla="*/ 622300 h 952500"/>
                <a:gd name="connsiteX21" fmla="*/ 254000 w 301817"/>
                <a:gd name="connsiteY21" fmla="*/ 592666 h 952500"/>
                <a:gd name="connsiteX22" fmla="*/ 262467 w 301817"/>
                <a:gd name="connsiteY22" fmla="*/ 579966 h 952500"/>
                <a:gd name="connsiteX23" fmla="*/ 279400 w 301817"/>
                <a:gd name="connsiteY23" fmla="*/ 541866 h 952500"/>
                <a:gd name="connsiteX24" fmla="*/ 292100 w 301817"/>
                <a:gd name="connsiteY24" fmla="*/ 495300 h 952500"/>
                <a:gd name="connsiteX25" fmla="*/ 296333 w 301817"/>
                <a:gd name="connsiteY25" fmla="*/ 228600 h 952500"/>
                <a:gd name="connsiteX26" fmla="*/ 287867 w 301817"/>
                <a:gd name="connsiteY26" fmla="*/ 203200 h 952500"/>
                <a:gd name="connsiteX27" fmla="*/ 279400 w 301817"/>
                <a:gd name="connsiteY27" fmla="*/ 177800 h 952500"/>
                <a:gd name="connsiteX28" fmla="*/ 275167 w 301817"/>
                <a:gd name="connsiteY28" fmla="*/ 165100 h 952500"/>
                <a:gd name="connsiteX29" fmla="*/ 266700 w 301817"/>
                <a:gd name="connsiteY29" fmla="*/ 152400 h 952500"/>
                <a:gd name="connsiteX30" fmla="*/ 249767 w 301817"/>
                <a:gd name="connsiteY30" fmla="*/ 101600 h 952500"/>
                <a:gd name="connsiteX31" fmla="*/ 245533 w 301817"/>
                <a:gd name="connsiteY31" fmla="*/ 88900 h 952500"/>
                <a:gd name="connsiteX32" fmla="*/ 241300 w 301817"/>
                <a:gd name="connsiteY32" fmla="*/ 76200 h 952500"/>
                <a:gd name="connsiteX33" fmla="*/ 224367 w 301817"/>
                <a:gd name="connsiteY33" fmla="*/ 50800 h 952500"/>
                <a:gd name="connsiteX34" fmla="*/ 220133 w 301817"/>
                <a:gd name="connsiteY34" fmla="*/ 38100 h 952500"/>
                <a:gd name="connsiteX35" fmla="*/ 211667 w 301817"/>
                <a:gd name="connsiteY35" fmla="*/ 25400 h 952500"/>
                <a:gd name="connsiteX36" fmla="*/ 203200 w 301817"/>
                <a:gd name="connsiteY36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01817" h="952500">
                  <a:moveTo>
                    <a:pt x="0" y="952500"/>
                  </a:moveTo>
                  <a:cubicBezTo>
                    <a:pt x="10283" y="942217"/>
                    <a:pt x="29246" y="918827"/>
                    <a:pt x="46567" y="910166"/>
                  </a:cubicBezTo>
                  <a:cubicBezTo>
                    <a:pt x="50558" y="908170"/>
                    <a:pt x="55034" y="907344"/>
                    <a:pt x="59267" y="905933"/>
                  </a:cubicBezTo>
                  <a:cubicBezTo>
                    <a:pt x="63500" y="903111"/>
                    <a:pt x="68369" y="901064"/>
                    <a:pt x="71967" y="897466"/>
                  </a:cubicBezTo>
                  <a:cubicBezTo>
                    <a:pt x="75564" y="893868"/>
                    <a:pt x="76460" y="887944"/>
                    <a:pt x="80433" y="884766"/>
                  </a:cubicBezTo>
                  <a:cubicBezTo>
                    <a:pt x="83917" y="881978"/>
                    <a:pt x="88900" y="881944"/>
                    <a:pt x="93133" y="880533"/>
                  </a:cubicBezTo>
                  <a:cubicBezTo>
                    <a:pt x="101231" y="856243"/>
                    <a:pt x="91568" y="878917"/>
                    <a:pt x="110067" y="855133"/>
                  </a:cubicBezTo>
                  <a:cubicBezTo>
                    <a:pt x="116314" y="847101"/>
                    <a:pt x="121356" y="838200"/>
                    <a:pt x="127000" y="829733"/>
                  </a:cubicBezTo>
                  <a:cubicBezTo>
                    <a:pt x="129822" y="825500"/>
                    <a:pt x="131397" y="820086"/>
                    <a:pt x="135467" y="817033"/>
                  </a:cubicBezTo>
                  <a:lnTo>
                    <a:pt x="152400" y="804333"/>
                  </a:lnTo>
                  <a:cubicBezTo>
                    <a:pt x="153811" y="800100"/>
                    <a:pt x="154466" y="795534"/>
                    <a:pt x="156633" y="791633"/>
                  </a:cubicBezTo>
                  <a:cubicBezTo>
                    <a:pt x="161575" y="782738"/>
                    <a:pt x="173567" y="766233"/>
                    <a:pt x="173567" y="766233"/>
                  </a:cubicBezTo>
                  <a:cubicBezTo>
                    <a:pt x="174978" y="762000"/>
                    <a:pt x="175633" y="757434"/>
                    <a:pt x="177800" y="753533"/>
                  </a:cubicBezTo>
                  <a:cubicBezTo>
                    <a:pt x="182742" y="744638"/>
                    <a:pt x="189089" y="736600"/>
                    <a:pt x="194733" y="728133"/>
                  </a:cubicBezTo>
                  <a:cubicBezTo>
                    <a:pt x="197555" y="723900"/>
                    <a:pt x="200925" y="719984"/>
                    <a:pt x="203200" y="715433"/>
                  </a:cubicBezTo>
                  <a:cubicBezTo>
                    <a:pt x="206022" y="709789"/>
                    <a:pt x="209181" y="704300"/>
                    <a:pt x="211667" y="698500"/>
                  </a:cubicBezTo>
                  <a:cubicBezTo>
                    <a:pt x="213425" y="694399"/>
                    <a:pt x="213904" y="689791"/>
                    <a:pt x="215900" y="685800"/>
                  </a:cubicBezTo>
                  <a:cubicBezTo>
                    <a:pt x="218175" y="681249"/>
                    <a:pt x="221545" y="677333"/>
                    <a:pt x="224367" y="673100"/>
                  </a:cubicBezTo>
                  <a:lnTo>
                    <a:pt x="232833" y="647700"/>
                  </a:lnTo>
                  <a:cubicBezTo>
                    <a:pt x="234244" y="643467"/>
                    <a:pt x="234592" y="638713"/>
                    <a:pt x="237067" y="635000"/>
                  </a:cubicBezTo>
                  <a:cubicBezTo>
                    <a:pt x="239889" y="630767"/>
                    <a:pt x="243258" y="626851"/>
                    <a:pt x="245533" y="622300"/>
                  </a:cubicBezTo>
                  <a:cubicBezTo>
                    <a:pt x="253780" y="605805"/>
                    <a:pt x="245851" y="611680"/>
                    <a:pt x="254000" y="592666"/>
                  </a:cubicBezTo>
                  <a:cubicBezTo>
                    <a:pt x="256004" y="587989"/>
                    <a:pt x="259645" y="584199"/>
                    <a:pt x="262467" y="579966"/>
                  </a:cubicBezTo>
                  <a:cubicBezTo>
                    <a:pt x="272542" y="549739"/>
                    <a:pt x="265982" y="561992"/>
                    <a:pt x="279400" y="541866"/>
                  </a:cubicBezTo>
                  <a:cubicBezTo>
                    <a:pt x="290142" y="509640"/>
                    <a:pt x="286117" y="525217"/>
                    <a:pt x="292100" y="495300"/>
                  </a:cubicBezTo>
                  <a:cubicBezTo>
                    <a:pt x="301918" y="372573"/>
                    <a:pt x="305933" y="369406"/>
                    <a:pt x="296333" y="228600"/>
                  </a:cubicBezTo>
                  <a:cubicBezTo>
                    <a:pt x="295726" y="219696"/>
                    <a:pt x="290689" y="211667"/>
                    <a:pt x="287867" y="203200"/>
                  </a:cubicBezTo>
                  <a:lnTo>
                    <a:pt x="279400" y="177800"/>
                  </a:lnTo>
                  <a:cubicBezTo>
                    <a:pt x="277989" y="173567"/>
                    <a:pt x="277642" y="168813"/>
                    <a:pt x="275167" y="165100"/>
                  </a:cubicBezTo>
                  <a:lnTo>
                    <a:pt x="266700" y="152400"/>
                  </a:lnTo>
                  <a:lnTo>
                    <a:pt x="249767" y="101600"/>
                  </a:lnTo>
                  <a:lnTo>
                    <a:pt x="245533" y="88900"/>
                  </a:lnTo>
                  <a:cubicBezTo>
                    <a:pt x="244122" y="84667"/>
                    <a:pt x="243775" y="79913"/>
                    <a:pt x="241300" y="76200"/>
                  </a:cubicBezTo>
                  <a:cubicBezTo>
                    <a:pt x="235656" y="67733"/>
                    <a:pt x="227585" y="60453"/>
                    <a:pt x="224367" y="50800"/>
                  </a:cubicBezTo>
                  <a:cubicBezTo>
                    <a:pt x="222956" y="46567"/>
                    <a:pt x="222129" y="42091"/>
                    <a:pt x="220133" y="38100"/>
                  </a:cubicBezTo>
                  <a:cubicBezTo>
                    <a:pt x="217858" y="33549"/>
                    <a:pt x="213733" y="30049"/>
                    <a:pt x="211667" y="25400"/>
                  </a:cubicBezTo>
                  <a:cubicBezTo>
                    <a:pt x="208042" y="17244"/>
                    <a:pt x="203200" y="0"/>
                    <a:pt x="203200" y="0"/>
                  </a:cubicBezTo>
                </a:path>
              </a:pathLst>
            </a:cu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6625167" y="3467100"/>
              <a:ext cx="127000" cy="110067"/>
            </a:xfrm>
            <a:custGeom>
              <a:avLst/>
              <a:gdLst>
                <a:gd name="connsiteX0" fmla="*/ 127000 w 127000"/>
                <a:gd name="connsiteY0" fmla="*/ 110067 h 110067"/>
                <a:gd name="connsiteX1" fmla="*/ 101600 w 127000"/>
                <a:gd name="connsiteY1" fmla="*/ 97367 h 110067"/>
                <a:gd name="connsiteX2" fmla="*/ 84666 w 127000"/>
                <a:gd name="connsiteY2" fmla="*/ 71967 h 110067"/>
                <a:gd name="connsiteX3" fmla="*/ 76200 w 127000"/>
                <a:gd name="connsiteY3" fmla="*/ 59267 h 110067"/>
                <a:gd name="connsiteX4" fmla="*/ 63500 w 127000"/>
                <a:gd name="connsiteY4" fmla="*/ 50800 h 110067"/>
                <a:gd name="connsiteX5" fmla="*/ 55033 w 127000"/>
                <a:gd name="connsiteY5" fmla="*/ 38100 h 110067"/>
                <a:gd name="connsiteX6" fmla="*/ 16933 w 127000"/>
                <a:gd name="connsiteY6" fmla="*/ 8467 h 110067"/>
                <a:gd name="connsiteX7" fmla="*/ 0 w 127000"/>
                <a:gd name="connsiteY7" fmla="*/ 0 h 1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000" h="110067">
                  <a:moveTo>
                    <a:pt x="127000" y="110067"/>
                  </a:moveTo>
                  <a:cubicBezTo>
                    <a:pt x="118533" y="105834"/>
                    <a:pt x="108636" y="103699"/>
                    <a:pt x="101600" y="97367"/>
                  </a:cubicBezTo>
                  <a:cubicBezTo>
                    <a:pt x="94036" y="90560"/>
                    <a:pt x="90311" y="80434"/>
                    <a:pt x="84666" y="71967"/>
                  </a:cubicBezTo>
                  <a:cubicBezTo>
                    <a:pt x="81844" y="67734"/>
                    <a:pt x="80433" y="62089"/>
                    <a:pt x="76200" y="59267"/>
                  </a:cubicBezTo>
                  <a:lnTo>
                    <a:pt x="63500" y="50800"/>
                  </a:lnTo>
                  <a:cubicBezTo>
                    <a:pt x="60678" y="46567"/>
                    <a:pt x="58290" y="42009"/>
                    <a:pt x="55033" y="38100"/>
                  </a:cubicBezTo>
                  <a:cubicBezTo>
                    <a:pt x="46603" y="27984"/>
                    <a:pt x="27827" y="12099"/>
                    <a:pt x="16933" y="8467"/>
                  </a:cubicBezTo>
                  <a:cubicBezTo>
                    <a:pt x="2340" y="3602"/>
                    <a:pt x="7388" y="7388"/>
                    <a:pt x="0" y="0"/>
                  </a:cubicBezTo>
                </a:path>
              </a:pathLst>
            </a:cu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320367" y="3513667"/>
              <a:ext cx="228600" cy="1011766"/>
            </a:xfrm>
            <a:custGeom>
              <a:avLst/>
              <a:gdLst>
                <a:gd name="connsiteX0" fmla="*/ 228600 w 228600"/>
                <a:gd name="connsiteY0" fmla="*/ 1024466 h 1024466"/>
                <a:gd name="connsiteX1" fmla="*/ 207433 w 228600"/>
                <a:gd name="connsiteY1" fmla="*/ 1007533 h 1024466"/>
                <a:gd name="connsiteX2" fmla="*/ 194733 w 228600"/>
                <a:gd name="connsiteY2" fmla="*/ 982133 h 1024466"/>
                <a:gd name="connsiteX3" fmla="*/ 173566 w 228600"/>
                <a:gd name="connsiteY3" fmla="*/ 956733 h 1024466"/>
                <a:gd name="connsiteX4" fmla="*/ 152400 w 228600"/>
                <a:gd name="connsiteY4" fmla="*/ 918633 h 1024466"/>
                <a:gd name="connsiteX5" fmla="*/ 143933 w 228600"/>
                <a:gd name="connsiteY5" fmla="*/ 905933 h 1024466"/>
                <a:gd name="connsiteX6" fmla="*/ 139700 w 228600"/>
                <a:gd name="connsiteY6" fmla="*/ 893233 h 1024466"/>
                <a:gd name="connsiteX7" fmla="*/ 122766 w 228600"/>
                <a:gd name="connsiteY7" fmla="*/ 867833 h 1024466"/>
                <a:gd name="connsiteX8" fmla="*/ 118533 w 228600"/>
                <a:gd name="connsiteY8" fmla="*/ 855133 h 1024466"/>
                <a:gd name="connsiteX9" fmla="*/ 110066 w 228600"/>
                <a:gd name="connsiteY9" fmla="*/ 842433 h 1024466"/>
                <a:gd name="connsiteX10" fmla="*/ 93133 w 228600"/>
                <a:gd name="connsiteY10" fmla="*/ 804333 h 1024466"/>
                <a:gd name="connsiteX11" fmla="*/ 88900 w 228600"/>
                <a:gd name="connsiteY11" fmla="*/ 791633 h 1024466"/>
                <a:gd name="connsiteX12" fmla="*/ 80433 w 228600"/>
                <a:gd name="connsiteY12" fmla="*/ 778933 h 1024466"/>
                <a:gd name="connsiteX13" fmla="*/ 76200 w 228600"/>
                <a:gd name="connsiteY13" fmla="*/ 757766 h 1024466"/>
                <a:gd name="connsiteX14" fmla="*/ 67733 w 228600"/>
                <a:gd name="connsiteY14" fmla="*/ 732366 h 1024466"/>
                <a:gd name="connsiteX15" fmla="*/ 63500 w 228600"/>
                <a:gd name="connsiteY15" fmla="*/ 719666 h 1024466"/>
                <a:gd name="connsiteX16" fmla="*/ 55033 w 228600"/>
                <a:gd name="connsiteY16" fmla="*/ 706966 h 1024466"/>
                <a:gd name="connsiteX17" fmla="*/ 46566 w 228600"/>
                <a:gd name="connsiteY17" fmla="*/ 681566 h 1024466"/>
                <a:gd name="connsiteX18" fmla="*/ 38100 w 228600"/>
                <a:gd name="connsiteY18" fmla="*/ 668866 h 1024466"/>
                <a:gd name="connsiteX19" fmla="*/ 25400 w 228600"/>
                <a:gd name="connsiteY19" fmla="*/ 626533 h 1024466"/>
                <a:gd name="connsiteX20" fmla="*/ 16933 w 228600"/>
                <a:gd name="connsiteY20" fmla="*/ 596900 h 1024466"/>
                <a:gd name="connsiteX21" fmla="*/ 12700 w 228600"/>
                <a:gd name="connsiteY21" fmla="*/ 567266 h 1024466"/>
                <a:gd name="connsiteX22" fmla="*/ 8466 w 228600"/>
                <a:gd name="connsiteY22" fmla="*/ 541866 h 1024466"/>
                <a:gd name="connsiteX23" fmla="*/ 0 w 228600"/>
                <a:gd name="connsiteY23" fmla="*/ 478366 h 1024466"/>
                <a:gd name="connsiteX24" fmla="*/ 4233 w 228600"/>
                <a:gd name="connsiteY24" fmla="*/ 279400 h 1024466"/>
                <a:gd name="connsiteX25" fmla="*/ 8466 w 228600"/>
                <a:gd name="connsiteY25" fmla="*/ 266700 h 1024466"/>
                <a:gd name="connsiteX26" fmla="*/ 12700 w 228600"/>
                <a:gd name="connsiteY26" fmla="*/ 249766 h 1024466"/>
                <a:gd name="connsiteX27" fmla="*/ 21166 w 228600"/>
                <a:gd name="connsiteY27" fmla="*/ 224366 h 1024466"/>
                <a:gd name="connsiteX28" fmla="*/ 29633 w 228600"/>
                <a:gd name="connsiteY28" fmla="*/ 190500 h 1024466"/>
                <a:gd name="connsiteX29" fmla="*/ 33866 w 228600"/>
                <a:gd name="connsiteY29" fmla="*/ 177800 h 1024466"/>
                <a:gd name="connsiteX30" fmla="*/ 42333 w 228600"/>
                <a:gd name="connsiteY30" fmla="*/ 165100 h 1024466"/>
                <a:gd name="connsiteX31" fmla="*/ 50800 w 228600"/>
                <a:gd name="connsiteY31" fmla="*/ 139700 h 1024466"/>
                <a:gd name="connsiteX32" fmla="*/ 55033 w 228600"/>
                <a:gd name="connsiteY32" fmla="*/ 127000 h 1024466"/>
                <a:gd name="connsiteX33" fmla="*/ 67733 w 228600"/>
                <a:gd name="connsiteY33" fmla="*/ 71966 h 1024466"/>
                <a:gd name="connsiteX34" fmla="*/ 76200 w 228600"/>
                <a:gd name="connsiteY34" fmla="*/ 46566 h 1024466"/>
                <a:gd name="connsiteX35" fmla="*/ 88900 w 228600"/>
                <a:gd name="connsiteY35" fmla="*/ 21166 h 1024466"/>
                <a:gd name="connsiteX36" fmla="*/ 97366 w 228600"/>
                <a:gd name="connsiteY36" fmla="*/ 8466 h 1024466"/>
                <a:gd name="connsiteX37" fmla="*/ 101600 w 228600"/>
                <a:gd name="connsiteY37" fmla="*/ 0 h 102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8600" h="1024466">
                  <a:moveTo>
                    <a:pt x="228600" y="1024466"/>
                  </a:moveTo>
                  <a:cubicBezTo>
                    <a:pt x="221544" y="1018822"/>
                    <a:pt x="213822" y="1013922"/>
                    <a:pt x="207433" y="1007533"/>
                  </a:cubicBezTo>
                  <a:cubicBezTo>
                    <a:pt x="195299" y="995400"/>
                    <a:pt x="201620" y="995907"/>
                    <a:pt x="194733" y="982133"/>
                  </a:cubicBezTo>
                  <a:cubicBezTo>
                    <a:pt x="188840" y="970346"/>
                    <a:pt x="182928" y="966095"/>
                    <a:pt x="173566" y="956733"/>
                  </a:cubicBezTo>
                  <a:cubicBezTo>
                    <a:pt x="166116" y="934380"/>
                    <a:pt x="171808" y="947745"/>
                    <a:pt x="152400" y="918633"/>
                  </a:cubicBezTo>
                  <a:lnTo>
                    <a:pt x="143933" y="905933"/>
                  </a:lnTo>
                  <a:cubicBezTo>
                    <a:pt x="142522" y="901700"/>
                    <a:pt x="141867" y="897134"/>
                    <a:pt x="139700" y="893233"/>
                  </a:cubicBezTo>
                  <a:cubicBezTo>
                    <a:pt x="134758" y="884338"/>
                    <a:pt x="122766" y="867833"/>
                    <a:pt x="122766" y="867833"/>
                  </a:cubicBezTo>
                  <a:cubicBezTo>
                    <a:pt x="121355" y="863600"/>
                    <a:pt x="120529" y="859124"/>
                    <a:pt x="118533" y="855133"/>
                  </a:cubicBezTo>
                  <a:cubicBezTo>
                    <a:pt x="116258" y="850582"/>
                    <a:pt x="112132" y="847082"/>
                    <a:pt x="110066" y="842433"/>
                  </a:cubicBezTo>
                  <a:cubicBezTo>
                    <a:pt x="89915" y="797093"/>
                    <a:pt x="112295" y="833075"/>
                    <a:pt x="93133" y="804333"/>
                  </a:cubicBezTo>
                  <a:cubicBezTo>
                    <a:pt x="91722" y="800100"/>
                    <a:pt x="90896" y="795624"/>
                    <a:pt x="88900" y="791633"/>
                  </a:cubicBezTo>
                  <a:cubicBezTo>
                    <a:pt x="86625" y="787082"/>
                    <a:pt x="82219" y="783697"/>
                    <a:pt x="80433" y="778933"/>
                  </a:cubicBezTo>
                  <a:cubicBezTo>
                    <a:pt x="77907" y="772196"/>
                    <a:pt x="78093" y="764708"/>
                    <a:pt x="76200" y="757766"/>
                  </a:cubicBezTo>
                  <a:cubicBezTo>
                    <a:pt x="73852" y="749156"/>
                    <a:pt x="70555" y="740833"/>
                    <a:pt x="67733" y="732366"/>
                  </a:cubicBezTo>
                  <a:cubicBezTo>
                    <a:pt x="66322" y="728133"/>
                    <a:pt x="65975" y="723379"/>
                    <a:pt x="63500" y="719666"/>
                  </a:cubicBezTo>
                  <a:lnTo>
                    <a:pt x="55033" y="706966"/>
                  </a:lnTo>
                  <a:cubicBezTo>
                    <a:pt x="52211" y="698499"/>
                    <a:pt x="51516" y="688992"/>
                    <a:pt x="46566" y="681566"/>
                  </a:cubicBezTo>
                  <a:cubicBezTo>
                    <a:pt x="43744" y="677333"/>
                    <a:pt x="40166" y="673515"/>
                    <a:pt x="38100" y="668866"/>
                  </a:cubicBezTo>
                  <a:cubicBezTo>
                    <a:pt x="30048" y="650748"/>
                    <a:pt x="30328" y="643779"/>
                    <a:pt x="25400" y="626533"/>
                  </a:cubicBezTo>
                  <a:cubicBezTo>
                    <a:pt x="20864" y="610658"/>
                    <a:pt x="20243" y="615106"/>
                    <a:pt x="16933" y="596900"/>
                  </a:cubicBezTo>
                  <a:cubicBezTo>
                    <a:pt x="15148" y="587083"/>
                    <a:pt x="14217" y="577128"/>
                    <a:pt x="12700" y="567266"/>
                  </a:cubicBezTo>
                  <a:cubicBezTo>
                    <a:pt x="11395" y="558782"/>
                    <a:pt x="9531" y="550383"/>
                    <a:pt x="8466" y="541866"/>
                  </a:cubicBezTo>
                  <a:cubicBezTo>
                    <a:pt x="215" y="475862"/>
                    <a:pt x="8689" y="521817"/>
                    <a:pt x="0" y="478366"/>
                  </a:cubicBezTo>
                  <a:cubicBezTo>
                    <a:pt x="1411" y="412044"/>
                    <a:pt x="1582" y="345684"/>
                    <a:pt x="4233" y="279400"/>
                  </a:cubicBezTo>
                  <a:cubicBezTo>
                    <a:pt x="4411" y="274941"/>
                    <a:pt x="7240" y="270991"/>
                    <a:pt x="8466" y="266700"/>
                  </a:cubicBezTo>
                  <a:cubicBezTo>
                    <a:pt x="10064" y="261105"/>
                    <a:pt x="11028" y="255339"/>
                    <a:pt x="12700" y="249766"/>
                  </a:cubicBezTo>
                  <a:cubicBezTo>
                    <a:pt x="15264" y="241218"/>
                    <a:pt x="19001" y="233024"/>
                    <a:pt x="21166" y="224366"/>
                  </a:cubicBezTo>
                  <a:cubicBezTo>
                    <a:pt x="23988" y="213077"/>
                    <a:pt x="25954" y="201539"/>
                    <a:pt x="29633" y="190500"/>
                  </a:cubicBezTo>
                  <a:cubicBezTo>
                    <a:pt x="31044" y="186267"/>
                    <a:pt x="31870" y="181791"/>
                    <a:pt x="33866" y="177800"/>
                  </a:cubicBezTo>
                  <a:cubicBezTo>
                    <a:pt x="36141" y="173249"/>
                    <a:pt x="39511" y="169333"/>
                    <a:pt x="42333" y="165100"/>
                  </a:cubicBezTo>
                  <a:lnTo>
                    <a:pt x="50800" y="139700"/>
                  </a:lnTo>
                  <a:lnTo>
                    <a:pt x="55033" y="127000"/>
                  </a:lnTo>
                  <a:cubicBezTo>
                    <a:pt x="60528" y="88528"/>
                    <a:pt x="56110" y="106835"/>
                    <a:pt x="67733" y="71966"/>
                  </a:cubicBezTo>
                  <a:cubicBezTo>
                    <a:pt x="67735" y="71961"/>
                    <a:pt x="76197" y="46570"/>
                    <a:pt x="76200" y="46566"/>
                  </a:cubicBezTo>
                  <a:cubicBezTo>
                    <a:pt x="100462" y="10170"/>
                    <a:pt x="71373" y="56219"/>
                    <a:pt x="88900" y="21166"/>
                  </a:cubicBezTo>
                  <a:cubicBezTo>
                    <a:pt x="91175" y="16615"/>
                    <a:pt x="94748" y="12829"/>
                    <a:pt x="97366" y="8466"/>
                  </a:cubicBezTo>
                  <a:cubicBezTo>
                    <a:pt x="98989" y="5760"/>
                    <a:pt x="100189" y="2822"/>
                    <a:pt x="101600" y="0"/>
                  </a:cubicBezTo>
                </a:path>
              </a:pathLst>
            </a:cu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434952" y="65007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400"/>
              </a:spcAft>
            </a:pPr>
            <a:r>
              <a:rPr lang="en-US" sz="3600" dirty="0" smtClean="0"/>
              <a:t>Are autism risk genes or pathways expressed differently by sex?</a:t>
            </a:r>
          </a:p>
          <a:p>
            <a:r>
              <a:rPr lang="en-US" sz="2400" dirty="0" smtClean="0"/>
              <a:t>Over-representation analysis</a:t>
            </a:r>
            <a:endParaRPr lang="en-US" sz="2400" dirty="0"/>
          </a:p>
        </p:txBody>
      </p:sp>
      <p:sp>
        <p:nvSpPr>
          <p:cNvPr id="22" name="Freeform 21"/>
          <p:cNvSpPr/>
          <p:nvPr/>
        </p:nvSpPr>
        <p:spPr>
          <a:xfrm>
            <a:off x="1962553" y="3978854"/>
            <a:ext cx="538340" cy="989479"/>
          </a:xfrm>
          <a:custGeom>
            <a:avLst/>
            <a:gdLst>
              <a:gd name="connsiteX0" fmla="*/ 58001 w 538340"/>
              <a:gd name="connsiteY0" fmla="*/ 102227 h 989479"/>
              <a:gd name="connsiteX1" fmla="*/ 104014 w 538340"/>
              <a:gd name="connsiteY1" fmla="*/ 83822 h 989479"/>
              <a:gd name="connsiteX2" fmla="*/ 131622 w 538340"/>
              <a:gd name="connsiteY2" fmla="*/ 65418 h 989479"/>
              <a:gd name="connsiteX3" fmla="*/ 186838 w 538340"/>
              <a:gd name="connsiteY3" fmla="*/ 47013 h 989479"/>
              <a:gd name="connsiteX4" fmla="*/ 242054 w 538340"/>
              <a:gd name="connsiteY4" fmla="*/ 28609 h 989479"/>
              <a:gd name="connsiteX5" fmla="*/ 269662 w 538340"/>
              <a:gd name="connsiteY5" fmla="*/ 19407 h 989479"/>
              <a:gd name="connsiteX6" fmla="*/ 232852 w 538340"/>
              <a:gd name="connsiteY6" fmla="*/ 28609 h 989479"/>
              <a:gd name="connsiteX7" fmla="*/ 205244 w 538340"/>
              <a:gd name="connsiteY7" fmla="*/ 37811 h 989479"/>
              <a:gd name="connsiteX8" fmla="*/ 168433 w 538340"/>
              <a:gd name="connsiteY8" fmla="*/ 65418 h 989479"/>
              <a:gd name="connsiteX9" fmla="*/ 104014 w 538340"/>
              <a:gd name="connsiteY9" fmla="*/ 93025 h 989479"/>
              <a:gd name="connsiteX10" fmla="*/ 76406 w 538340"/>
              <a:gd name="connsiteY10" fmla="*/ 111429 h 989479"/>
              <a:gd name="connsiteX11" fmla="*/ 58001 w 538340"/>
              <a:gd name="connsiteY11" fmla="*/ 166643 h 989479"/>
              <a:gd name="connsiteX12" fmla="*/ 48798 w 538340"/>
              <a:gd name="connsiteY12" fmla="*/ 194250 h 989479"/>
              <a:gd name="connsiteX13" fmla="*/ 76406 w 538340"/>
              <a:gd name="connsiteY13" fmla="*/ 203452 h 989479"/>
              <a:gd name="connsiteX14" fmla="*/ 104014 w 538340"/>
              <a:gd name="connsiteY14" fmla="*/ 194250 h 989479"/>
              <a:gd name="connsiteX15" fmla="*/ 140825 w 538340"/>
              <a:gd name="connsiteY15" fmla="*/ 166643 h 989479"/>
              <a:gd name="connsiteX16" fmla="*/ 168433 w 538340"/>
              <a:gd name="connsiteY16" fmla="*/ 148238 h 989479"/>
              <a:gd name="connsiteX17" fmla="*/ 232852 w 538340"/>
              <a:gd name="connsiteY17" fmla="*/ 120632 h 989479"/>
              <a:gd name="connsiteX18" fmla="*/ 269662 w 538340"/>
              <a:gd name="connsiteY18" fmla="*/ 93025 h 989479"/>
              <a:gd name="connsiteX19" fmla="*/ 297270 w 538340"/>
              <a:gd name="connsiteY19" fmla="*/ 83822 h 989479"/>
              <a:gd name="connsiteX20" fmla="*/ 260460 w 538340"/>
              <a:gd name="connsiteY20" fmla="*/ 111429 h 989479"/>
              <a:gd name="connsiteX21" fmla="*/ 223649 w 538340"/>
              <a:gd name="connsiteY21" fmla="*/ 148238 h 989479"/>
              <a:gd name="connsiteX22" fmla="*/ 186838 w 538340"/>
              <a:gd name="connsiteY22" fmla="*/ 175845 h 989479"/>
              <a:gd name="connsiteX23" fmla="*/ 150028 w 538340"/>
              <a:gd name="connsiteY23" fmla="*/ 212654 h 989479"/>
              <a:gd name="connsiteX24" fmla="*/ 113217 w 538340"/>
              <a:gd name="connsiteY24" fmla="*/ 240261 h 989479"/>
              <a:gd name="connsiteX25" fmla="*/ 85609 w 538340"/>
              <a:gd name="connsiteY25" fmla="*/ 267868 h 989479"/>
              <a:gd name="connsiteX26" fmla="*/ 30393 w 538340"/>
              <a:gd name="connsiteY26" fmla="*/ 304677 h 989479"/>
              <a:gd name="connsiteX27" fmla="*/ 85609 w 538340"/>
              <a:gd name="connsiteY27" fmla="*/ 295475 h 989479"/>
              <a:gd name="connsiteX28" fmla="*/ 168433 w 538340"/>
              <a:gd name="connsiteY28" fmla="*/ 249464 h 989479"/>
              <a:gd name="connsiteX29" fmla="*/ 223649 w 538340"/>
              <a:gd name="connsiteY29" fmla="*/ 221857 h 989479"/>
              <a:gd name="connsiteX30" fmla="*/ 306473 w 538340"/>
              <a:gd name="connsiteY30" fmla="*/ 175845 h 989479"/>
              <a:gd name="connsiteX31" fmla="*/ 334081 w 538340"/>
              <a:gd name="connsiteY31" fmla="*/ 148238 h 989479"/>
              <a:gd name="connsiteX32" fmla="*/ 361689 w 538340"/>
              <a:gd name="connsiteY32" fmla="*/ 139036 h 989479"/>
              <a:gd name="connsiteX33" fmla="*/ 260460 w 538340"/>
              <a:gd name="connsiteY33" fmla="*/ 185048 h 989479"/>
              <a:gd name="connsiteX34" fmla="*/ 232852 w 538340"/>
              <a:gd name="connsiteY34" fmla="*/ 212654 h 989479"/>
              <a:gd name="connsiteX35" fmla="*/ 205244 w 538340"/>
              <a:gd name="connsiteY35" fmla="*/ 231059 h 989479"/>
              <a:gd name="connsiteX36" fmla="*/ 186838 w 538340"/>
              <a:gd name="connsiteY36" fmla="*/ 249464 h 989479"/>
              <a:gd name="connsiteX37" fmla="*/ 159230 w 538340"/>
              <a:gd name="connsiteY37" fmla="*/ 267868 h 989479"/>
              <a:gd name="connsiteX38" fmla="*/ 131622 w 538340"/>
              <a:gd name="connsiteY38" fmla="*/ 295475 h 989479"/>
              <a:gd name="connsiteX39" fmla="*/ 94812 w 538340"/>
              <a:gd name="connsiteY39" fmla="*/ 323082 h 989479"/>
              <a:gd name="connsiteX40" fmla="*/ 196041 w 538340"/>
              <a:gd name="connsiteY40" fmla="*/ 323082 h 989479"/>
              <a:gd name="connsiteX41" fmla="*/ 242054 w 538340"/>
              <a:gd name="connsiteY41" fmla="*/ 286273 h 989479"/>
              <a:gd name="connsiteX42" fmla="*/ 306473 w 538340"/>
              <a:gd name="connsiteY42" fmla="*/ 258666 h 989479"/>
              <a:gd name="connsiteX43" fmla="*/ 370892 w 538340"/>
              <a:gd name="connsiteY43" fmla="*/ 221857 h 989479"/>
              <a:gd name="connsiteX44" fmla="*/ 398500 w 538340"/>
              <a:gd name="connsiteY44" fmla="*/ 212654 h 989479"/>
              <a:gd name="connsiteX45" fmla="*/ 426108 w 538340"/>
              <a:gd name="connsiteY45" fmla="*/ 194250 h 989479"/>
              <a:gd name="connsiteX46" fmla="*/ 453716 w 538340"/>
              <a:gd name="connsiteY46" fmla="*/ 185048 h 989479"/>
              <a:gd name="connsiteX47" fmla="*/ 426108 w 538340"/>
              <a:gd name="connsiteY47" fmla="*/ 203452 h 989479"/>
              <a:gd name="connsiteX48" fmla="*/ 370892 w 538340"/>
              <a:gd name="connsiteY48" fmla="*/ 231059 h 989479"/>
              <a:gd name="connsiteX49" fmla="*/ 288068 w 538340"/>
              <a:gd name="connsiteY49" fmla="*/ 295475 h 989479"/>
              <a:gd name="connsiteX50" fmla="*/ 269662 w 538340"/>
              <a:gd name="connsiteY50" fmla="*/ 313880 h 989479"/>
              <a:gd name="connsiteX51" fmla="*/ 223649 w 538340"/>
              <a:gd name="connsiteY51" fmla="*/ 341486 h 989479"/>
              <a:gd name="connsiteX52" fmla="*/ 150028 w 538340"/>
              <a:gd name="connsiteY52" fmla="*/ 396700 h 989479"/>
              <a:gd name="connsiteX53" fmla="*/ 113217 w 538340"/>
              <a:gd name="connsiteY53" fmla="*/ 424307 h 989479"/>
              <a:gd name="connsiteX54" fmla="*/ 85609 w 538340"/>
              <a:gd name="connsiteY54" fmla="*/ 442711 h 989479"/>
              <a:gd name="connsiteX55" fmla="*/ 39596 w 538340"/>
              <a:gd name="connsiteY55" fmla="*/ 479521 h 989479"/>
              <a:gd name="connsiteX56" fmla="*/ 30393 w 538340"/>
              <a:gd name="connsiteY56" fmla="*/ 507127 h 989479"/>
              <a:gd name="connsiteX57" fmla="*/ 104014 w 538340"/>
              <a:gd name="connsiteY57" fmla="*/ 479521 h 989479"/>
              <a:gd name="connsiteX58" fmla="*/ 186838 w 538340"/>
              <a:gd name="connsiteY58" fmla="*/ 415105 h 989479"/>
              <a:gd name="connsiteX59" fmla="*/ 223649 w 538340"/>
              <a:gd name="connsiteY59" fmla="*/ 387498 h 989479"/>
              <a:gd name="connsiteX60" fmla="*/ 260460 w 538340"/>
              <a:gd name="connsiteY60" fmla="*/ 369093 h 989479"/>
              <a:gd name="connsiteX61" fmla="*/ 288068 w 538340"/>
              <a:gd name="connsiteY61" fmla="*/ 350689 h 989479"/>
              <a:gd name="connsiteX62" fmla="*/ 315676 w 538340"/>
              <a:gd name="connsiteY62" fmla="*/ 341486 h 989479"/>
              <a:gd name="connsiteX63" fmla="*/ 343284 w 538340"/>
              <a:gd name="connsiteY63" fmla="*/ 323082 h 989479"/>
              <a:gd name="connsiteX64" fmla="*/ 315676 w 538340"/>
              <a:gd name="connsiteY64" fmla="*/ 332284 h 989479"/>
              <a:gd name="connsiteX65" fmla="*/ 251257 w 538340"/>
              <a:gd name="connsiteY65" fmla="*/ 378295 h 989479"/>
              <a:gd name="connsiteX66" fmla="*/ 196041 w 538340"/>
              <a:gd name="connsiteY66" fmla="*/ 415105 h 989479"/>
              <a:gd name="connsiteX67" fmla="*/ 76406 w 538340"/>
              <a:gd name="connsiteY67" fmla="*/ 507127 h 989479"/>
              <a:gd name="connsiteX68" fmla="*/ 21190 w 538340"/>
              <a:gd name="connsiteY68" fmla="*/ 562341 h 989479"/>
              <a:gd name="connsiteX69" fmla="*/ 2785 w 538340"/>
              <a:gd name="connsiteY69" fmla="*/ 589948 h 989479"/>
              <a:gd name="connsiteX70" fmla="*/ 67204 w 538340"/>
              <a:gd name="connsiteY70" fmla="*/ 580746 h 989479"/>
              <a:gd name="connsiteX71" fmla="*/ 140825 w 538340"/>
              <a:gd name="connsiteY71" fmla="*/ 525532 h 989479"/>
              <a:gd name="connsiteX72" fmla="*/ 186838 w 538340"/>
              <a:gd name="connsiteY72" fmla="*/ 488723 h 989479"/>
              <a:gd name="connsiteX73" fmla="*/ 278865 w 538340"/>
              <a:gd name="connsiteY73" fmla="*/ 433509 h 989479"/>
              <a:gd name="connsiteX74" fmla="*/ 361689 w 538340"/>
              <a:gd name="connsiteY74" fmla="*/ 387498 h 989479"/>
              <a:gd name="connsiteX75" fmla="*/ 416905 w 538340"/>
              <a:gd name="connsiteY75" fmla="*/ 350689 h 989479"/>
              <a:gd name="connsiteX76" fmla="*/ 453716 w 538340"/>
              <a:gd name="connsiteY76" fmla="*/ 323082 h 989479"/>
              <a:gd name="connsiteX77" fmla="*/ 416905 w 538340"/>
              <a:gd name="connsiteY77" fmla="*/ 341486 h 989479"/>
              <a:gd name="connsiteX78" fmla="*/ 343284 w 538340"/>
              <a:gd name="connsiteY78" fmla="*/ 396700 h 989479"/>
              <a:gd name="connsiteX79" fmla="*/ 260460 w 538340"/>
              <a:gd name="connsiteY79" fmla="*/ 479521 h 989479"/>
              <a:gd name="connsiteX80" fmla="*/ 196041 w 538340"/>
              <a:gd name="connsiteY80" fmla="*/ 525532 h 989479"/>
              <a:gd name="connsiteX81" fmla="*/ 131622 w 538340"/>
              <a:gd name="connsiteY81" fmla="*/ 589948 h 989479"/>
              <a:gd name="connsiteX82" fmla="*/ 94812 w 538340"/>
              <a:gd name="connsiteY82" fmla="*/ 626757 h 989479"/>
              <a:gd name="connsiteX83" fmla="*/ 140825 w 538340"/>
              <a:gd name="connsiteY83" fmla="*/ 617555 h 989479"/>
              <a:gd name="connsiteX84" fmla="*/ 242054 w 538340"/>
              <a:gd name="connsiteY84" fmla="*/ 562341 h 989479"/>
              <a:gd name="connsiteX85" fmla="*/ 324878 w 538340"/>
              <a:gd name="connsiteY85" fmla="*/ 497925 h 989479"/>
              <a:gd name="connsiteX86" fmla="*/ 398500 w 538340"/>
              <a:gd name="connsiteY86" fmla="*/ 451914 h 989479"/>
              <a:gd name="connsiteX87" fmla="*/ 426108 w 538340"/>
              <a:gd name="connsiteY87" fmla="*/ 424307 h 989479"/>
              <a:gd name="connsiteX88" fmla="*/ 370892 w 538340"/>
              <a:gd name="connsiteY88" fmla="*/ 433509 h 989479"/>
              <a:gd name="connsiteX89" fmla="*/ 306473 w 538340"/>
              <a:gd name="connsiteY89" fmla="*/ 461116 h 989479"/>
              <a:gd name="connsiteX90" fmla="*/ 223649 w 538340"/>
              <a:gd name="connsiteY90" fmla="*/ 507127 h 989479"/>
              <a:gd name="connsiteX91" fmla="*/ 177636 w 538340"/>
              <a:gd name="connsiteY91" fmla="*/ 553139 h 989479"/>
              <a:gd name="connsiteX92" fmla="*/ 131622 w 538340"/>
              <a:gd name="connsiteY92" fmla="*/ 617555 h 989479"/>
              <a:gd name="connsiteX93" fmla="*/ 122420 w 538340"/>
              <a:gd name="connsiteY93" fmla="*/ 645162 h 989479"/>
              <a:gd name="connsiteX94" fmla="*/ 85609 w 538340"/>
              <a:gd name="connsiteY94" fmla="*/ 709578 h 989479"/>
              <a:gd name="connsiteX95" fmla="*/ 122420 w 538340"/>
              <a:gd name="connsiteY95" fmla="*/ 718780 h 989479"/>
              <a:gd name="connsiteX96" fmla="*/ 214446 w 538340"/>
              <a:gd name="connsiteY96" fmla="*/ 691173 h 989479"/>
              <a:gd name="connsiteX97" fmla="*/ 297270 w 538340"/>
              <a:gd name="connsiteY97" fmla="*/ 645162 h 989479"/>
              <a:gd name="connsiteX98" fmla="*/ 334081 w 538340"/>
              <a:gd name="connsiteY98" fmla="*/ 626757 h 989479"/>
              <a:gd name="connsiteX99" fmla="*/ 398500 w 538340"/>
              <a:gd name="connsiteY99" fmla="*/ 580746 h 989479"/>
              <a:gd name="connsiteX100" fmla="*/ 426108 w 538340"/>
              <a:gd name="connsiteY100" fmla="*/ 562341 h 989479"/>
              <a:gd name="connsiteX101" fmla="*/ 352486 w 538340"/>
              <a:gd name="connsiteY101" fmla="*/ 608353 h 989479"/>
              <a:gd name="connsiteX102" fmla="*/ 324878 w 538340"/>
              <a:gd name="connsiteY102" fmla="*/ 635959 h 989479"/>
              <a:gd name="connsiteX103" fmla="*/ 288068 w 538340"/>
              <a:gd name="connsiteY103" fmla="*/ 654364 h 989479"/>
              <a:gd name="connsiteX104" fmla="*/ 269662 w 538340"/>
              <a:gd name="connsiteY104" fmla="*/ 672768 h 989479"/>
              <a:gd name="connsiteX105" fmla="*/ 186838 w 538340"/>
              <a:gd name="connsiteY105" fmla="*/ 737184 h 989479"/>
              <a:gd name="connsiteX106" fmla="*/ 168433 w 538340"/>
              <a:gd name="connsiteY106" fmla="*/ 764791 h 989479"/>
              <a:gd name="connsiteX107" fmla="*/ 104014 w 538340"/>
              <a:gd name="connsiteY107" fmla="*/ 847612 h 989479"/>
              <a:gd name="connsiteX108" fmla="*/ 196041 w 538340"/>
              <a:gd name="connsiteY108" fmla="*/ 792398 h 989479"/>
              <a:gd name="connsiteX109" fmla="*/ 223649 w 538340"/>
              <a:gd name="connsiteY109" fmla="*/ 773994 h 989479"/>
              <a:gd name="connsiteX110" fmla="*/ 260460 w 538340"/>
              <a:gd name="connsiteY110" fmla="*/ 746387 h 989479"/>
              <a:gd name="connsiteX111" fmla="*/ 288068 w 538340"/>
              <a:gd name="connsiteY111" fmla="*/ 737184 h 989479"/>
              <a:gd name="connsiteX112" fmla="*/ 315676 w 538340"/>
              <a:gd name="connsiteY112" fmla="*/ 718780 h 989479"/>
              <a:gd name="connsiteX113" fmla="*/ 251257 w 538340"/>
              <a:gd name="connsiteY113" fmla="*/ 783196 h 989479"/>
              <a:gd name="connsiteX114" fmla="*/ 214446 w 538340"/>
              <a:gd name="connsiteY114" fmla="*/ 829207 h 989479"/>
              <a:gd name="connsiteX115" fmla="*/ 205244 w 538340"/>
              <a:gd name="connsiteY115" fmla="*/ 856814 h 989479"/>
              <a:gd name="connsiteX116" fmla="*/ 196041 w 538340"/>
              <a:gd name="connsiteY116" fmla="*/ 902826 h 989479"/>
              <a:gd name="connsiteX117" fmla="*/ 168433 w 538340"/>
              <a:gd name="connsiteY117" fmla="*/ 930432 h 989479"/>
              <a:gd name="connsiteX118" fmla="*/ 150028 w 538340"/>
              <a:gd name="connsiteY118" fmla="*/ 985646 h 989479"/>
              <a:gd name="connsiteX119" fmla="*/ 159230 w 538340"/>
              <a:gd name="connsiteY119" fmla="*/ 948837 h 989479"/>
              <a:gd name="connsiteX120" fmla="*/ 177636 w 538340"/>
              <a:gd name="connsiteY120" fmla="*/ 921230 h 989479"/>
              <a:gd name="connsiteX121" fmla="*/ 214446 w 538340"/>
              <a:gd name="connsiteY121" fmla="*/ 893623 h 989479"/>
              <a:gd name="connsiteX122" fmla="*/ 242054 w 538340"/>
              <a:gd name="connsiteY122" fmla="*/ 856814 h 989479"/>
              <a:gd name="connsiteX123" fmla="*/ 288068 w 538340"/>
              <a:gd name="connsiteY123" fmla="*/ 810803 h 989479"/>
              <a:gd name="connsiteX124" fmla="*/ 306473 w 538340"/>
              <a:gd name="connsiteY124" fmla="*/ 783196 h 989479"/>
              <a:gd name="connsiteX125" fmla="*/ 361689 w 538340"/>
              <a:gd name="connsiteY125" fmla="*/ 727982 h 989479"/>
              <a:gd name="connsiteX126" fmla="*/ 398500 w 538340"/>
              <a:gd name="connsiteY126" fmla="*/ 681971 h 989479"/>
              <a:gd name="connsiteX127" fmla="*/ 426108 w 538340"/>
              <a:gd name="connsiteY127" fmla="*/ 654364 h 989479"/>
              <a:gd name="connsiteX128" fmla="*/ 297270 w 538340"/>
              <a:gd name="connsiteY128" fmla="*/ 727982 h 989479"/>
              <a:gd name="connsiteX129" fmla="*/ 251257 w 538340"/>
              <a:gd name="connsiteY129" fmla="*/ 755589 h 989479"/>
              <a:gd name="connsiteX130" fmla="*/ 196041 w 538340"/>
              <a:gd name="connsiteY130" fmla="*/ 792398 h 989479"/>
              <a:gd name="connsiteX131" fmla="*/ 260460 w 538340"/>
              <a:gd name="connsiteY131" fmla="*/ 691173 h 989479"/>
              <a:gd name="connsiteX132" fmla="*/ 370892 w 538340"/>
              <a:gd name="connsiteY132" fmla="*/ 553139 h 989479"/>
              <a:gd name="connsiteX133" fmla="*/ 444513 w 538340"/>
              <a:gd name="connsiteY133" fmla="*/ 461116 h 989479"/>
              <a:gd name="connsiteX134" fmla="*/ 481324 w 538340"/>
              <a:gd name="connsiteY134" fmla="*/ 396700 h 989479"/>
              <a:gd name="connsiteX135" fmla="*/ 499729 w 538340"/>
              <a:gd name="connsiteY135" fmla="*/ 369093 h 989479"/>
              <a:gd name="connsiteX136" fmla="*/ 518134 w 538340"/>
              <a:gd name="connsiteY136" fmla="*/ 332284 h 989479"/>
              <a:gd name="connsiteX137" fmla="*/ 536540 w 538340"/>
              <a:gd name="connsiteY137" fmla="*/ 313880 h 989479"/>
              <a:gd name="connsiteX138" fmla="*/ 389297 w 538340"/>
              <a:gd name="connsiteY138" fmla="*/ 415105 h 989479"/>
              <a:gd name="connsiteX139" fmla="*/ 315676 w 538340"/>
              <a:gd name="connsiteY139" fmla="*/ 461116 h 989479"/>
              <a:gd name="connsiteX140" fmla="*/ 260460 w 538340"/>
              <a:gd name="connsiteY140" fmla="*/ 516330 h 989479"/>
              <a:gd name="connsiteX141" fmla="*/ 214446 w 538340"/>
              <a:gd name="connsiteY141" fmla="*/ 543937 h 989479"/>
              <a:gd name="connsiteX142" fmla="*/ 150028 w 538340"/>
              <a:gd name="connsiteY142" fmla="*/ 608353 h 989479"/>
              <a:gd name="connsiteX143" fmla="*/ 76406 w 538340"/>
              <a:gd name="connsiteY143" fmla="*/ 663566 h 989479"/>
              <a:gd name="connsiteX144" fmla="*/ 150028 w 538340"/>
              <a:gd name="connsiteY144" fmla="*/ 553139 h 989479"/>
              <a:gd name="connsiteX145" fmla="*/ 186838 w 538340"/>
              <a:gd name="connsiteY145" fmla="*/ 497925 h 989479"/>
              <a:gd name="connsiteX146" fmla="*/ 223649 w 538340"/>
              <a:gd name="connsiteY146" fmla="*/ 433509 h 989479"/>
              <a:gd name="connsiteX147" fmla="*/ 260460 w 538340"/>
              <a:gd name="connsiteY147" fmla="*/ 396700 h 989479"/>
              <a:gd name="connsiteX148" fmla="*/ 297270 w 538340"/>
              <a:gd name="connsiteY148" fmla="*/ 332284 h 989479"/>
              <a:gd name="connsiteX149" fmla="*/ 315676 w 538340"/>
              <a:gd name="connsiteY149" fmla="*/ 313880 h 989479"/>
              <a:gd name="connsiteX150" fmla="*/ 334081 w 538340"/>
              <a:gd name="connsiteY150" fmla="*/ 277070 h 989479"/>
              <a:gd name="connsiteX151" fmla="*/ 370892 w 538340"/>
              <a:gd name="connsiteY151" fmla="*/ 231059 h 989479"/>
              <a:gd name="connsiteX152" fmla="*/ 324878 w 538340"/>
              <a:gd name="connsiteY152" fmla="*/ 240261 h 989479"/>
              <a:gd name="connsiteX153" fmla="*/ 288068 w 538340"/>
              <a:gd name="connsiteY153" fmla="*/ 258666 h 989479"/>
              <a:gd name="connsiteX154" fmla="*/ 223649 w 538340"/>
              <a:gd name="connsiteY154" fmla="*/ 295475 h 989479"/>
              <a:gd name="connsiteX155" fmla="*/ 159230 w 538340"/>
              <a:gd name="connsiteY155" fmla="*/ 341486 h 989479"/>
              <a:gd name="connsiteX156" fmla="*/ 140825 w 538340"/>
              <a:gd name="connsiteY156" fmla="*/ 369093 h 989479"/>
              <a:gd name="connsiteX157" fmla="*/ 104014 w 538340"/>
              <a:gd name="connsiteY157" fmla="*/ 396700 h 989479"/>
              <a:gd name="connsiteX158" fmla="*/ 140825 w 538340"/>
              <a:gd name="connsiteY158" fmla="*/ 341486 h 989479"/>
              <a:gd name="connsiteX159" fmla="*/ 186838 w 538340"/>
              <a:gd name="connsiteY159" fmla="*/ 304677 h 989479"/>
              <a:gd name="connsiteX160" fmla="*/ 223649 w 538340"/>
              <a:gd name="connsiteY160" fmla="*/ 267868 h 989479"/>
              <a:gd name="connsiteX161" fmla="*/ 251257 w 538340"/>
              <a:gd name="connsiteY161" fmla="*/ 231059 h 989479"/>
              <a:gd name="connsiteX162" fmla="*/ 297270 w 538340"/>
              <a:gd name="connsiteY162" fmla="*/ 157441 h 989479"/>
              <a:gd name="connsiteX163" fmla="*/ 278865 w 538340"/>
              <a:gd name="connsiteY163" fmla="*/ 129834 h 989479"/>
              <a:gd name="connsiteX164" fmla="*/ 168433 w 538340"/>
              <a:gd name="connsiteY164" fmla="*/ 157441 h 989479"/>
              <a:gd name="connsiteX165" fmla="*/ 104014 w 538340"/>
              <a:gd name="connsiteY165" fmla="*/ 221857 h 989479"/>
              <a:gd name="connsiteX166" fmla="*/ 76406 w 538340"/>
              <a:gd name="connsiteY166" fmla="*/ 240261 h 989479"/>
              <a:gd name="connsiteX167" fmla="*/ 113217 w 538340"/>
              <a:gd name="connsiteY167" fmla="*/ 157441 h 989479"/>
              <a:gd name="connsiteX168" fmla="*/ 140825 w 538340"/>
              <a:gd name="connsiteY168" fmla="*/ 139036 h 989479"/>
              <a:gd name="connsiteX169" fmla="*/ 159230 w 538340"/>
              <a:gd name="connsiteY169" fmla="*/ 111429 h 989479"/>
              <a:gd name="connsiteX170" fmla="*/ 177636 w 538340"/>
              <a:gd name="connsiteY170" fmla="*/ 93025 h 989479"/>
              <a:gd name="connsiteX171" fmla="*/ 205244 w 538340"/>
              <a:gd name="connsiteY171" fmla="*/ 56216 h 989479"/>
              <a:gd name="connsiteX172" fmla="*/ 223649 w 538340"/>
              <a:gd name="connsiteY172" fmla="*/ 28609 h 98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538340" h="989479">
                <a:moveTo>
                  <a:pt x="58001" y="102227"/>
                </a:moveTo>
                <a:cubicBezTo>
                  <a:pt x="73339" y="96092"/>
                  <a:pt x="89239" y="91209"/>
                  <a:pt x="104014" y="83822"/>
                </a:cubicBezTo>
                <a:cubicBezTo>
                  <a:pt x="113906" y="78876"/>
                  <a:pt x="121515" y="69910"/>
                  <a:pt x="131622" y="65418"/>
                </a:cubicBezTo>
                <a:cubicBezTo>
                  <a:pt x="149351" y="57539"/>
                  <a:pt x="168433" y="53148"/>
                  <a:pt x="186838" y="47013"/>
                </a:cubicBezTo>
                <a:lnTo>
                  <a:pt x="242054" y="28609"/>
                </a:lnTo>
                <a:lnTo>
                  <a:pt x="269662" y="19407"/>
                </a:lnTo>
                <a:cubicBezTo>
                  <a:pt x="305275" y="-16204"/>
                  <a:pt x="289530" y="3420"/>
                  <a:pt x="232852" y="28609"/>
                </a:cubicBezTo>
                <a:cubicBezTo>
                  <a:pt x="223988" y="32549"/>
                  <a:pt x="214447" y="34744"/>
                  <a:pt x="205244" y="37811"/>
                </a:cubicBezTo>
                <a:cubicBezTo>
                  <a:pt x="192974" y="47013"/>
                  <a:pt x="181440" y="57289"/>
                  <a:pt x="168433" y="65418"/>
                </a:cubicBezTo>
                <a:cubicBezTo>
                  <a:pt x="91846" y="113282"/>
                  <a:pt x="166627" y="61719"/>
                  <a:pt x="104014" y="93025"/>
                </a:cubicBezTo>
                <a:cubicBezTo>
                  <a:pt x="94122" y="97971"/>
                  <a:pt x="85609" y="105294"/>
                  <a:pt x="76406" y="111429"/>
                </a:cubicBezTo>
                <a:lnTo>
                  <a:pt x="58001" y="166643"/>
                </a:lnTo>
                <a:lnTo>
                  <a:pt x="48798" y="194250"/>
                </a:lnTo>
                <a:cubicBezTo>
                  <a:pt x="58001" y="197317"/>
                  <a:pt x="66706" y="203452"/>
                  <a:pt x="76406" y="203452"/>
                </a:cubicBezTo>
                <a:cubicBezTo>
                  <a:pt x="86106" y="203452"/>
                  <a:pt x="95592" y="199063"/>
                  <a:pt x="104014" y="194250"/>
                </a:cubicBezTo>
                <a:cubicBezTo>
                  <a:pt x="117331" y="186641"/>
                  <a:pt x="128344" y="175558"/>
                  <a:pt x="140825" y="166643"/>
                </a:cubicBezTo>
                <a:cubicBezTo>
                  <a:pt x="149825" y="160215"/>
                  <a:pt x="158830" y="153725"/>
                  <a:pt x="168433" y="148238"/>
                </a:cubicBezTo>
                <a:cubicBezTo>
                  <a:pt x="200272" y="130045"/>
                  <a:pt x="201881" y="130955"/>
                  <a:pt x="232852" y="120632"/>
                </a:cubicBezTo>
                <a:cubicBezTo>
                  <a:pt x="245122" y="111430"/>
                  <a:pt x="256345" y="100634"/>
                  <a:pt x="269662" y="93025"/>
                </a:cubicBezTo>
                <a:cubicBezTo>
                  <a:pt x="278084" y="88212"/>
                  <a:pt x="301608" y="75146"/>
                  <a:pt x="297270" y="83822"/>
                </a:cubicBezTo>
                <a:cubicBezTo>
                  <a:pt x="290411" y="97540"/>
                  <a:pt x="272003" y="101329"/>
                  <a:pt x="260460" y="111429"/>
                </a:cubicBezTo>
                <a:cubicBezTo>
                  <a:pt x="247401" y="122855"/>
                  <a:pt x="236708" y="136812"/>
                  <a:pt x="223649" y="148238"/>
                </a:cubicBezTo>
                <a:cubicBezTo>
                  <a:pt x="212106" y="158338"/>
                  <a:pt x="198381" y="165745"/>
                  <a:pt x="186838" y="175845"/>
                </a:cubicBezTo>
                <a:cubicBezTo>
                  <a:pt x="173779" y="187271"/>
                  <a:pt x="163087" y="201228"/>
                  <a:pt x="150028" y="212654"/>
                </a:cubicBezTo>
                <a:cubicBezTo>
                  <a:pt x="138485" y="222754"/>
                  <a:pt x="124862" y="230280"/>
                  <a:pt x="113217" y="240261"/>
                </a:cubicBezTo>
                <a:cubicBezTo>
                  <a:pt x="103336" y="248730"/>
                  <a:pt x="95882" y="259878"/>
                  <a:pt x="85609" y="267868"/>
                </a:cubicBezTo>
                <a:cubicBezTo>
                  <a:pt x="68148" y="281448"/>
                  <a:pt x="8574" y="308313"/>
                  <a:pt x="30393" y="304677"/>
                </a:cubicBezTo>
                <a:lnTo>
                  <a:pt x="85609" y="295475"/>
                </a:lnTo>
                <a:cubicBezTo>
                  <a:pt x="191601" y="242481"/>
                  <a:pt x="41317" y="318797"/>
                  <a:pt x="168433" y="249464"/>
                </a:cubicBezTo>
                <a:cubicBezTo>
                  <a:pt x="186498" y="239611"/>
                  <a:pt x="205874" y="232225"/>
                  <a:pt x="223649" y="221857"/>
                </a:cubicBezTo>
                <a:cubicBezTo>
                  <a:pt x="308034" y="172635"/>
                  <a:pt x="248628" y="195127"/>
                  <a:pt x="306473" y="175845"/>
                </a:cubicBezTo>
                <a:cubicBezTo>
                  <a:pt x="315676" y="166643"/>
                  <a:pt x="323252" y="155457"/>
                  <a:pt x="334081" y="148238"/>
                </a:cubicBezTo>
                <a:cubicBezTo>
                  <a:pt x="342152" y="142857"/>
                  <a:pt x="370365" y="134698"/>
                  <a:pt x="361689" y="139036"/>
                </a:cubicBezTo>
                <a:cubicBezTo>
                  <a:pt x="357246" y="141258"/>
                  <a:pt x="275543" y="174275"/>
                  <a:pt x="260460" y="185048"/>
                </a:cubicBezTo>
                <a:cubicBezTo>
                  <a:pt x="249870" y="192612"/>
                  <a:pt x="242850" y="204323"/>
                  <a:pt x="232852" y="212654"/>
                </a:cubicBezTo>
                <a:cubicBezTo>
                  <a:pt x="224355" y="219734"/>
                  <a:pt x="213881" y="224150"/>
                  <a:pt x="205244" y="231059"/>
                </a:cubicBezTo>
                <a:cubicBezTo>
                  <a:pt x="198469" y="236479"/>
                  <a:pt x="193613" y="244044"/>
                  <a:pt x="186838" y="249464"/>
                </a:cubicBezTo>
                <a:cubicBezTo>
                  <a:pt x="178201" y="256373"/>
                  <a:pt x="167727" y="260788"/>
                  <a:pt x="159230" y="267868"/>
                </a:cubicBezTo>
                <a:cubicBezTo>
                  <a:pt x="149232" y="276199"/>
                  <a:pt x="141503" y="287006"/>
                  <a:pt x="131622" y="295475"/>
                </a:cubicBezTo>
                <a:cubicBezTo>
                  <a:pt x="119977" y="305456"/>
                  <a:pt x="107082" y="313880"/>
                  <a:pt x="94812" y="323082"/>
                </a:cubicBezTo>
                <a:cubicBezTo>
                  <a:pt x="75524" y="380941"/>
                  <a:pt x="68708" y="375511"/>
                  <a:pt x="196041" y="323082"/>
                </a:cubicBezTo>
                <a:cubicBezTo>
                  <a:pt x="214203" y="315604"/>
                  <a:pt x="225088" y="296169"/>
                  <a:pt x="242054" y="286273"/>
                </a:cubicBezTo>
                <a:cubicBezTo>
                  <a:pt x="262234" y="274502"/>
                  <a:pt x="285577" y="269113"/>
                  <a:pt x="306473" y="258666"/>
                </a:cubicBezTo>
                <a:cubicBezTo>
                  <a:pt x="398908" y="212450"/>
                  <a:pt x="257939" y="270263"/>
                  <a:pt x="370892" y="221857"/>
                </a:cubicBezTo>
                <a:cubicBezTo>
                  <a:pt x="379808" y="218036"/>
                  <a:pt x="389824" y="216992"/>
                  <a:pt x="398500" y="212654"/>
                </a:cubicBezTo>
                <a:cubicBezTo>
                  <a:pt x="408392" y="207708"/>
                  <a:pt x="416216" y="199196"/>
                  <a:pt x="426108" y="194250"/>
                </a:cubicBezTo>
                <a:cubicBezTo>
                  <a:pt x="434784" y="189912"/>
                  <a:pt x="453716" y="175348"/>
                  <a:pt x="453716" y="185048"/>
                </a:cubicBezTo>
                <a:cubicBezTo>
                  <a:pt x="453716" y="196108"/>
                  <a:pt x="435776" y="198081"/>
                  <a:pt x="426108" y="203452"/>
                </a:cubicBezTo>
                <a:cubicBezTo>
                  <a:pt x="408120" y="213445"/>
                  <a:pt x="388014" y="219645"/>
                  <a:pt x="370892" y="231059"/>
                </a:cubicBezTo>
                <a:cubicBezTo>
                  <a:pt x="341791" y="250459"/>
                  <a:pt x="312800" y="270745"/>
                  <a:pt x="288068" y="295475"/>
                </a:cubicBezTo>
                <a:cubicBezTo>
                  <a:pt x="281933" y="301610"/>
                  <a:pt x="276722" y="308837"/>
                  <a:pt x="269662" y="313880"/>
                </a:cubicBezTo>
                <a:cubicBezTo>
                  <a:pt x="255107" y="324276"/>
                  <a:pt x="238355" y="331305"/>
                  <a:pt x="223649" y="341486"/>
                </a:cubicBezTo>
                <a:cubicBezTo>
                  <a:pt x="198428" y="358946"/>
                  <a:pt x="174568" y="378295"/>
                  <a:pt x="150028" y="396700"/>
                </a:cubicBezTo>
                <a:cubicBezTo>
                  <a:pt x="137758" y="405902"/>
                  <a:pt x="125979" y="415800"/>
                  <a:pt x="113217" y="424307"/>
                </a:cubicBezTo>
                <a:cubicBezTo>
                  <a:pt x="104014" y="430442"/>
                  <a:pt x="94457" y="436075"/>
                  <a:pt x="85609" y="442711"/>
                </a:cubicBezTo>
                <a:cubicBezTo>
                  <a:pt x="69895" y="454496"/>
                  <a:pt x="54934" y="467251"/>
                  <a:pt x="39596" y="479521"/>
                </a:cubicBezTo>
                <a:cubicBezTo>
                  <a:pt x="36528" y="488723"/>
                  <a:pt x="22322" y="501747"/>
                  <a:pt x="30393" y="507127"/>
                </a:cubicBezTo>
                <a:cubicBezTo>
                  <a:pt x="40427" y="513816"/>
                  <a:pt x="99368" y="482737"/>
                  <a:pt x="104014" y="479521"/>
                </a:cubicBezTo>
                <a:cubicBezTo>
                  <a:pt x="132771" y="459613"/>
                  <a:pt x="159116" y="436429"/>
                  <a:pt x="186838" y="415105"/>
                </a:cubicBezTo>
                <a:cubicBezTo>
                  <a:pt x="198995" y="405754"/>
                  <a:pt x="209930" y="394357"/>
                  <a:pt x="223649" y="387498"/>
                </a:cubicBezTo>
                <a:cubicBezTo>
                  <a:pt x="235919" y="381363"/>
                  <a:pt x="248549" y="375899"/>
                  <a:pt x="260460" y="369093"/>
                </a:cubicBezTo>
                <a:cubicBezTo>
                  <a:pt x="270063" y="363606"/>
                  <a:pt x="278176" y="355635"/>
                  <a:pt x="288068" y="350689"/>
                </a:cubicBezTo>
                <a:cubicBezTo>
                  <a:pt x="296744" y="346351"/>
                  <a:pt x="307000" y="345824"/>
                  <a:pt x="315676" y="341486"/>
                </a:cubicBezTo>
                <a:cubicBezTo>
                  <a:pt x="325568" y="336540"/>
                  <a:pt x="343284" y="334142"/>
                  <a:pt x="343284" y="323082"/>
                </a:cubicBezTo>
                <a:cubicBezTo>
                  <a:pt x="343284" y="313382"/>
                  <a:pt x="324879" y="329217"/>
                  <a:pt x="315676" y="332284"/>
                </a:cubicBezTo>
                <a:cubicBezTo>
                  <a:pt x="225918" y="392122"/>
                  <a:pt x="365405" y="298395"/>
                  <a:pt x="251257" y="378295"/>
                </a:cubicBezTo>
                <a:cubicBezTo>
                  <a:pt x="233135" y="390980"/>
                  <a:pt x="213161" y="401098"/>
                  <a:pt x="196041" y="415105"/>
                </a:cubicBezTo>
                <a:cubicBezTo>
                  <a:pt x="67008" y="520674"/>
                  <a:pt x="251885" y="397459"/>
                  <a:pt x="76406" y="507127"/>
                </a:cubicBezTo>
                <a:cubicBezTo>
                  <a:pt x="33031" y="572188"/>
                  <a:pt x="89678" y="493856"/>
                  <a:pt x="21190" y="562341"/>
                </a:cubicBezTo>
                <a:cubicBezTo>
                  <a:pt x="13369" y="570161"/>
                  <a:pt x="-7484" y="585841"/>
                  <a:pt x="2785" y="589948"/>
                </a:cubicBezTo>
                <a:cubicBezTo>
                  <a:pt x="22925" y="598004"/>
                  <a:pt x="45731" y="583813"/>
                  <a:pt x="67204" y="580746"/>
                </a:cubicBezTo>
                <a:lnTo>
                  <a:pt x="140825" y="525532"/>
                </a:lnTo>
                <a:cubicBezTo>
                  <a:pt x="156394" y="513557"/>
                  <a:pt x="169995" y="498828"/>
                  <a:pt x="186838" y="488723"/>
                </a:cubicBezTo>
                <a:cubicBezTo>
                  <a:pt x="217514" y="470318"/>
                  <a:pt x="249099" y="453352"/>
                  <a:pt x="278865" y="433509"/>
                </a:cubicBezTo>
                <a:cubicBezTo>
                  <a:pt x="342152" y="391319"/>
                  <a:pt x="313096" y="403695"/>
                  <a:pt x="361689" y="387498"/>
                </a:cubicBezTo>
                <a:cubicBezTo>
                  <a:pt x="380094" y="375228"/>
                  <a:pt x="399209" y="363961"/>
                  <a:pt x="416905" y="350689"/>
                </a:cubicBezTo>
                <a:cubicBezTo>
                  <a:pt x="429175" y="341487"/>
                  <a:pt x="453716" y="338420"/>
                  <a:pt x="453716" y="323082"/>
                </a:cubicBezTo>
                <a:cubicBezTo>
                  <a:pt x="453716" y="309364"/>
                  <a:pt x="428320" y="333877"/>
                  <a:pt x="416905" y="341486"/>
                </a:cubicBezTo>
                <a:cubicBezTo>
                  <a:pt x="391381" y="358501"/>
                  <a:pt x="364975" y="375010"/>
                  <a:pt x="343284" y="396700"/>
                </a:cubicBezTo>
                <a:cubicBezTo>
                  <a:pt x="315676" y="424307"/>
                  <a:pt x="292231" y="456829"/>
                  <a:pt x="260460" y="479521"/>
                </a:cubicBezTo>
                <a:cubicBezTo>
                  <a:pt x="238987" y="494858"/>
                  <a:pt x="216077" y="508360"/>
                  <a:pt x="196041" y="525532"/>
                </a:cubicBezTo>
                <a:cubicBezTo>
                  <a:pt x="172984" y="545294"/>
                  <a:pt x="153095" y="568476"/>
                  <a:pt x="131622" y="589948"/>
                </a:cubicBezTo>
                <a:cubicBezTo>
                  <a:pt x="119352" y="602218"/>
                  <a:pt x="77797" y="630160"/>
                  <a:pt x="94812" y="626757"/>
                </a:cubicBezTo>
                <a:lnTo>
                  <a:pt x="140825" y="617555"/>
                </a:lnTo>
                <a:cubicBezTo>
                  <a:pt x="197076" y="595055"/>
                  <a:pt x="186886" y="602796"/>
                  <a:pt x="242054" y="562341"/>
                </a:cubicBezTo>
                <a:cubicBezTo>
                  <a:pt x="270258" y="541659"/>
                  <a:pt x="293595" y="513565"/>
                  <a:pt x="324878" y="497925"/>
                </a:cubicBezTo>
                <a:cubicBezTo>
                  <a:pt x="362586" y="479073"/>
                  <a:pt x="365049" y="480585"/>
                  <a:pt x="398500" y="451914"/>
                </a:cubicBezTo>
                <a:cubicBezTo>
                  <a:pt x="408381" y="443445"/>
                  <a:pt x="436937" y="431526"/>
                  <a:pt x="426108" y="424307"/>
                </a:cubicBezTo>
                <a:cubicBezTo>
                  <a:pt x="410583" y="413957"/>
                  <a:pt x="389297" y="430442"/>
                  <a:pt x="370892" y="433509"/>
                </a:cubicBezTo>
                <a:cubicBezTo>
                  <a:pt x="349419" y="442711"/>
                  <a:pt x="327043" y="450041"/>
                  <a:pt x="306473" y="461116"/>
                </a:cubicBezTo>
                <a:cubicBezTo>
                  <a:pt x="203633" y="516489"/>
                  <a:pt x="289587" y="485149"/>
                  <a:pt x="223649" y="507127"/>
                </a:cubicBezTo>
                <a:cubicBezTo>
                  <a:pt x="174571" y="580742"/>
                  <a:pt x="238985" y="491793"/>
                  <a:pt x="177636" y="553139"/>
                </a:cubicBezTo>
                <a:cubicBezTo>
                  <a:pt x="166223" y="564552"/>
                  <a:pt x="142072" y="601881"/>
                  <a:pt x="131622" y="617555"/>
                </a:cubicBezTo>
                <a:cubicBezTo>
                  <a:pt x="128555" y="626757"/>
                  <a:pt x="127233" y="636740"/>
                  <a:pt x="122420" y="645162"/>
                </a:cubicBezTo>
                <a:cubicBezTo>
                  <a:pt x="77847" y="723163"/>
                  <a:pt x="106711" y="646276"/>
                  <a:pt x="85609" y="709578"/>
                </a:cubicBezTo>
                <a:cubicBezTo>
                  <a:pt x="97879" y="712645"/>
                  <a:pt x="109772" y="718780"/>
                  <a:pt x="122420" y="718780"/>
                </a:cubicBezTo>
                <a:cubicBezTo>
                  <a:pt x="150906" y="718780"/>
                  <a:pt x="189528" y="702247"/>
                  <a:pt x="214446" y="691173"/>
                </a:cubicBezTo>
                <a:cubicBezTo>
                  <a:pt x="258573" y="671561"/>
                  <a:pt x="250813" y="670970"/>
                  <a:pt x="297270" y="645162"/>
                </a:cubicBezTo>
                <a:cubicBezTo>
                  <a:pt x="309262" y="638500"/>
                  <a:pt x="322089" y="633419"/>
                  <a:pt x="334081" y="626757"/>
                </a:cubicBezTo>
                <a:cubicBezTo>
                  <a:pt x="430185" y="573367"/>
                  <a:pt x="346757" y="622138"/>
                  <a:pt x="398500" y="580746"/>
                </a:cubicBezTo>
                <a:cubicBezTo>
                  <a:pt x="407137" y="573837"/>
                  <a:pt x="436001" y="557395"/>
                  <a:pt x="426108" y="562341"/>
                </a:cubicBezTo>
                <a:cubicBezTo>
                  <a:pt x="421614" y="564588"/>
                  <a:pt x="363439" y="599226"/>
                  <a:pt x="352486" y="608353"/>
                </a:cubicBezTo>
                <a:cubicBezTo>
                  <a:pt x="342488" y="616684"/>
                  <a:pt x="335468" y="628395"/>
                  <a:pt x="324878" y="635959"/>
                </a:cubicBezTo>
                <a:cubicBezTo>
                  <a:pt x="313715" y="643932"/>
                  <a:pt x="299482" y="646755"/>
                  <a:pt x="288068" y="654364"/>
                </a:cubicBezTo>
                <a:cubicBezTo>
                  <a:pt x="280849" y="659177"/>
                  <a:pt x="276603" y="667562"/>
                  <a:pt x="269662" y="672768"/>
                </a:cubicBezTo>
                <a:cubicBezTo>
                  <a:pt x="224066" y="706963"/>
                  <a:pt x="218057" y="699723"/>
                  <a:pt x="186838" y="737184"/>
                </a:cubicBezTo>
                <a:cubicBezTo>
                  <a:pt x="179757" y="745680"/>
                  <a:pt x="175069" y="755943"/>
                  <a:pt x="168433" y="764791"/>
                </a:cubicBezTo>
                <a:cubicBezTo>
                  <a:pt x="147448" y="792770"/>
                  <a:pt x="74913" y="867012"/>
                  <a:pt x="104014" y="847612"/>
                </a:cubicBezTo>
                <a:cubicBezTo>
                  <a:pt x="239074" y="757576"/>
                  <a:pt x="97007" y="848986"/>
                  <a:pt x="196041" y="792398"/>
                </a:cubicBezTo>
                <a:cubicBezTo>
                  <a:pt x="205644" y="786911"/>
                  <a:pt x="214649" y="780422"/>
                  <a:pt x="223649" y="773994"/>
                </a:cubicBezTo>
                <a:cubicBezTo>
                  <a:pt x="236130" y="765079"/>
                  <a:pt x="247143" y="753996"/>
                  <a:pt x="260460" y="746387"/>
                </a:cubicBezTo>
                <a:cubicBezTo>
                  <a:pt x="268882" y="741574"/>
                  <a:pt x="279392" y="741522"/>
                  <a:pt x="288068" y="737184"/>
                </a:cubicBezTo>
                <a:cubicBezTo>
                  <a:pt x="297960" y="732238"/>
                  <a:pt x="306473" y="724915"/>
                  <a:pt x="315676" y="718780"/>
                </a:cubicBezTo>
                <a:cubicBezTo>
                  <a:pt x="242057" y="816934"/>
                  <a:pt x="337147" y="697311"/>
                  <a:pt x="251257" y="783196"/>
                </a:cubicBezTo>
                <a:cubicBezTo>
                  <a:pt x="237368" y="797084"/>
                  <a:pt x="226716" y="813870"/>
                  <a:pt x="214446" y="829207"/>
                </a:cubicBezTo>
                <a:cubicBezTo>
                  <a:pt x="211379" y="838409"/>
                  <a:pt x="207597" y="847404"/>
                  <a:pt x="205244" y="856814"/>
                </a:cubicBezTo>
                <a:cubicBezTo>
                  <a:pt x="201450" y="871988"/>
                  <a:pt x="203036" y="888836"/>
                  <a:pt x="196041" y="902826"/>
                </a:cubicBezTo>
                <a:cubicBezTo>
                  <a:pt x="190221" y="914466"/>
                  <a:pt x="177636" y="921230"/>
                  <a:pt x="168433" y="930432"/>
                </a:cubicBezTo>
                <a:cubicBezTo>
                  <a:pt x="162298" y="948837"/>
                  <a:pt x="145323" y="1004467"/>
                  <a:pt x="150028" y="985646"/>
                </a:cubicBezTo>
                <a:cubicBezTo>
                  <a:pt x="153095" y="973376"/>
                  <a:pt x="154248" y="960462"/>
                  <a:pt x="159230" y="948837"/>
                </a:cubicBezTo>
                <a:cubicBezTo>
                  <a:pt x="163587" y="938671"/>
                  <a:pt x="169815" y="929051"/>
                  <a:pt x="177636" y="921230"/>
                </a:cubicBezTo>
                <a:cubicBezTo>
                  <a:pt x="188481" y="910385"/>
                  <a:pt x="203601" y="904468"/>
                  <a:pt x="214446" y="893623"/>
                </a:cubicBezTo>
                <a:cubicBezTo>
                  <a:pt x="225291" y="882778"/>
                  <a:pt x="231864" y="868277"/>
                  <a:pt x="242054" y="856814"/>
                </a:cubicBezTo>
                <a:cubicBezTo>
                  <a:pt x="256465" y="840603"/>
                  <a:pt x="276036" y="828850"/>
                  <a:pt x="288068" y="810803"/>
                </a:cubicBezTo>
                <a:cubicBezTo>
                  <a:pt x="294203" y="801601"/>
                  <a:pt x="299125" y="791462"/>
                  <a:pt x="306473" y="783196"/>
                </a:cubicBezTo>
                <a:cubicBezTo>
                  <a:pt x="323766" y="763742"/>
                  <a:pt x="345428" y="748306"/>
                  <a:pt x="361689" y="727982"/>
                </a:cubicBezTo>
                <a:cubicBezTo>
                  <a:pt x="373959" y="712645"/>
                  <a:pt x="385566" y="696752"/>
                  <a:pt x="398500" y="681971"/>
                </a:cubicBezTo>
                <a:cubicBezTo>
                  <a:pt x="407070" y="672177"/>
                  <a:pt x="438870" y="651812"/>
                  <a:pt x="426108" y="654364"/>
                </a:cubicBezTo>
                <a:cubicBezTo>
                  <a:pt x="390196" y="661546"/>
                  <a:pt x="328962" y="707815"/>
                  <a:pt x="297270" y="727982"/>
                </a:cubicBezTo>
                <a:cubicBezTo>
                  <a:pt x="282180" y="737585"/>
                  <a:pt x="266140" y="745668"/>
                  <a:pt x="251257" y="755589"/>
                </a:cubicBezTo>
                <a:lnTo>
                  <a:pt x="196041" y="792398"/>
                </a:lnTo>
                <a:cubicBezTo>
                  <a:pt x="217514" y="758656"/>
                  <a:pt x="234123" y="721272"/>
                  <a:pt x="260460" y="691173"/>
                </a:cubicBezTo>
                <a:cubicBezTo>
                  <a:pt x="387206" y="546325"/>
                  <a:pt x="269548" y="685661"/>
                  <a:pt x="370892" y="553139"/>
                </a:cubicBezTo>
                <a:cubicBezTo>
                  <a:pt x="394755" y="521935"/>
                  <a:pt x="421859" y="493208"/>
                  <a:pt x="444513" y="461116"/>
                </a:cubicBezTo>
                <a:cubicBezTo>
                  <a:pt x="458775" y="440912"/>
                  <a:pt x="468600" y="417906"/>
                  <a:pt x="481324" y="396700"/>
                </a:cubicBezTo>
                <a:cubicBezTo>
                  <a:pt x="487014" y="387216"/>
                  <a:pt x="494242" y="378696"/>
                  <a:pt x="499729" y="369093"/>
                </a:cubicBezTo>
                <a:cubicBezTo>
                  <a:pt x="506535" y="357183"/>
                  <a:pt x="510524" y="343698"/>
                  <a:pt x="518134" y="332284"/>
                </a:cubicBezTo>
                <a:cubicBezTo>
                  <a:pt x="522947" y="325065"/>
                  <a:pt x="544664" y="310834"/>
                  <a:pt x="536540" y="313880"/>
                </a:cubicBezTo>
                <a:cubicBezTo>
                  <a:pt x="401691" y="364447"/>
                  <a:pt x="483595" y="341017"/>
                  <a:pt x="389297" y="415105"/>
                </a:cubicBezTo>
                <a:cubicBezTo>
                  <a:pt x="366542" y="432984"/>
                  <a:pt x="338431" y="443237"/>
                  <a:pt x="315676" y="461116"/>
                </a:cubicBezTo>
                <a:cubicBezTo>
                  <a:pt x="295209" y="477197"/>
                  <a:pt x="280605" y="499848"/>
                  <a:pt x="260460" y="516330"/>
                </a:cubicBezTo>
                <a:cubicBezTo>
                  <a:pt x="246616" y="527656"/>
                  <a:pt x="228187" y="532486"/>
                  <a:pt x="214446" y="543937"/>
                </a:cubicBezTo>
                <a:cubicBezTo>
                  <a:pt x="191117" y="563377"/>
                  <a:pt x="175295" y="591509"/>
                  <a:pt x="150028" y="608353"/>
                </a:cubicBezTo>
                <a:cubicBezTo>
                  <a:pt x="87593" y="649975"/>
                  <a:pt x="110454" y="629522"/>
                  <a:pt x="76406" y="663566"/>
                </a:cubicBezTo>
                <a:cubicBezTo>
                  <a:pt x="99459" y="594412"/>
                  <a:pt x="69597" y="673784"/>
                  <a:pt x="150028" y="553139"/>
                </a:cubicBezTo>
                <a:cubicBezTo>
                  <a:pt x="162298" y="534734"/>
                  <a:pt x="175245" y="516763"/>
                  <a:pt x="186838" y="497925"/>
                </a:cubicBezTo>
                <a:cubicBezTo>
                  <a:pt x="199800" y="476863"/>
                  <a:pt x="209103" y="453509"/>
                  <a:pt x="223649" y="433509"/>
                </a:cubicBezTo>
                <a:cubicBezTo>
                  <a:pt x="233856" y="419476"/>
                  <a:pt x="248190" y="408970"/>
                  <a:pt x="260460" y="396700"/>
                </a:cubicBezTo>
                <a:cubicBezTo>
                  <a:pt x="273054" y="371513"/>
                  <a:pt x="279928" y="353960"/>
                  <a:pt x="297270" y="332284"/>
                </a:cubicBezTo>
                <a:cubicBezTo>
                  <a:pt x="302690" y="325509"/>
                  <a:pt x="309541" y="320015"/>
                  <a:pt x="315676" y="313880"/>
                </a:cubicBezTo>
                <a:cubicBezTo>
                  <a:pt x="321811" y="301610"/>
                  <a:pt x="326471" y="288484"/>
                  <a:pt x="334081" y="277070"/>
                </a:cubicBezTo>
                <a:cubicBezTo>
                  <a:pt x="344976" y="260728"/>
                  <a:pt x="375656" y="250114"/>
                  <a:pt x="370892" y="231059"/>
                </a:cubicBezTo>
                <a:cubicBezTo>
                  <a:pt x="367098" y="215884"/>
                  <a:pt x="340216" y="237194"/>
                  <a:pt x="324878" y="240261"/>
                </a:cubicBezTo>
                <a:cubicBezTo>
                  <a:pt x="312608" y="246396"/>
                  <a:pt x="299701" y="251395"/>
                  <a:pt x="288068" y="258666"/>
                </a:cubicBezTo>
                <a:cubicBezTo>
                  <a:pt x="224398" y="298459"/>
                  <a:pt x="277887" y="277397"/>
                  <a:pt x="223649" y="295475"/>
                </a:cubicBezTo>
                <a:cubicBezTo>
                  <a:pt x="207978" y="305922"/>
                  <a:pt x="170640" y="330077"/>
                  <a:pt x="159230" y="341486"/>
                </a:cubicBezTo>
                <a:cubicBezTo>
                  <a:pt x="151409" y="349306"/>
                  <a:pt x="148646" y="361273"/>
                  <a:pt x="140825" y="369093"/>
                </a:cubicBezTo>
                <a:cubicBezTo>
                  <a:pt x="129979" y="379938"/>
                  <a:pt x="104014" y="412038"/>
                  <a:pt x="104014" y="396700"/>
                </a:cubicBezTo>
                <a:cubicBezTo>
                  <a:pt x="104014" y="374580"/>
                  <a:pt x="126027" y="357927"/>
                  <a:pt x="140825" y="341486"/>
                </a:cubicBezTo>
                <a:cubicBezTo>
                  <a:pt x="153965" y="326887"/>
                  <a:pt x="172157" y="317726"/>
                  <a:pt x="186838" y="304677"/>
                </a:cubicBezTo>
                <a:cubicBezTo>
                  <a:pt x="199808" y="293149"/>
                  <a:pt x="212222" y="280927"/>
                  <a:pt x="223649" y="267868"/>
                </a:cubicBezTo>
                <a:cubicBezTo>
                  <a:pt x="233749" y="256326"/>
                  <a:pt x="242749" y="243820"/>
                  <a:pt x="251257" y="231059"/>
                </a:cubicBezTo>
                <a:cubicBezTo>
                  <a:pt x="267310" y="206981"/>
                  <a:pt x="297270" y="157441"/>
                  <a:pt x="297270" y="157441"/>
                </a:cubicBezTo>
                <a:cubicBezTo>
                  <a:pt x="291135" y="148239"/>
                  <a:pt x="289746" y="131812"/>
                  <a:pt x="278865" y="129834"/>
                </a:cubicBezTo>
                <a:cubicBezTo>
                  <a:pt x="217437" y="118665"/>
                  <a:pt x="206258" y="132225"/>
                  <a:pt x="168433" y="157441"/>
                </a:cubicBezTo>
                <a:cubicBezTo>
                  <a:pt x="152235" y="206033"/>
                  <a:pt x="167301" y="179668"/>
                  <a:pt x="104014" y="221857"/>
                </a:cubicBezTo>
                <a:lnTo>
                  <a:pt x="76406" y="240261"/>
                </a:lnTo>
                <a:cubicBezTo>
                  <a:pt x="80792" y="229297"/>
                  <a:pt x="103299" y="169343"/>
                  <a:pt x="113217" y="157441"/>
                </a:cubicBezTo>
                <a:cubicBezTo>
                  <a:pt x="120298" y="148944"/>
                  <a:pt x="131622" y="145171"/>
                  <a:pt x="140825" y="139036"/>
                </a:cubicBezTo>
                <a:cubicBezTo>
                  <a:pt x="146960" y="129834"/>
                  <a:pt x="152321" y="120065"/>
                  <a:pt x="159230" y="111429"/>
                </a:cubicBezTo>
                <a:cubicBezTo>
                  <a:pt x="164650" y="104654"/>
                  <a:pt x="172081" y="99690"/>
                  <a:pt x="177636" y="93025"/>
                </a:cubicBezTo>
                <a:cubicBezTo>
                  <a:pt x="187455" y="81243"/>
                  <a:pt x="196329" y="68696"/>
                  <a:pt x="205244" y="56216"/>
                </a:cubicBezTo>
                <a:cubicBezTo>
                  <a:pt x="211673" y="47216"/>
                  <a:pt x="223649" y="28609"/>
                  <a:pt x="223649" y="28609"/>
                </a:cubicBezTo>
              </a:path>
            </a:pathLst>
          </a:cu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168783" y="3308692"/>
            <a:ext cx="491307" cy="9570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4762837" y="4204606"/>
            <a:ext cx="4368436" cy="737598"/>
          </a:xfrm>
        </p:spPr>
        <p:txBody>
          <a:bodyPr>
            <a:noAutofit/>
          </a:bodyPr>
          <a:lstStyle/>
          <a:p>
            <a:pPr>
              <a:spcBef>
                <a:spcPts val="1032"/>
              </a:spcBef>
            </a:pPr>
            <a:r>
              <a:rPr lang="en-US" sz="1700" u="sng" dirty="0" smtClean="0"/>
              <a:t>Hypothesis 2</a:t>
            </a:r>
            <a:r>
              <a:rPr lang="en-US" sz="1700" dirty="0" smtClean="0"/>
              <a:t>: ASD-associated expression patterns &amp; cell type markers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711" y="2588312"/>
            <a:ext cx="2504335" cy="1507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13" y="4942204"/>
            <a:ext cx="2536924" cy="148716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205582" y="4914530"/>
            <a:ext cx="2974445" cy="1972114"/>
            <a:chOff x="6205582" y="4771310"/>
            <a:chExt cx="2974445" cy="1972114"/>
          </a:xfrm>
        </p:grpSpPr>
        <p:sp>
          <p:nvSpPr>
            <p:cNvPr id="46" name="Oval 45"/>
            <p:cNvSpPr/>
            <p:nvPr/>
          </p:nvSpPr>
          <p:spPr>
            <a:xfrm>
              <a:off x="7330020" y="6156368"/>
              <a:ext cx="288212" cy="28821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70000"/>
                    <a:satMod val="150000"/>
                    <a:alpha val="52000"/>
                  </a:schemeClr>
                </a:gs>
                <a:gs pos="34000">
                  <a:schemeClr val="accent1">
                    <a:shade val="70000"/>
                    <a:satMod val="140000"/>
                    <a:alpha val="52000"/>
                  </a:schemeClr>
                </a:gs>
                <a:gs pos="70000">
                  <a:schemeClr val="accent1">
                    <a:tint val="100000"/>
                    <a:shade val="90000"/>
                    <a:satMod val="140000"/>
                    <a:alpha val="52000"/>
                  </a:schemeClr>
                </a:gs>
                <a:gs pos="100000">
                  <a:schemeClr val="accent1">
                    <a:tint val="100000"/>
                    <a:shade val="100000"/>
                    <a:satMod val="100000"/>
                    <a:alpha val="5200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31826" y="5223531"/>
              <a:ext cx="288212" cy="288212"/>
            </a:xfrm>
            <a:prstGeom prst="ellipse">
              <a:avLst/>
            </a:prstGeom>
            <a:solidFill>
              <a:srgbClr val="8BE5B7">
                <a:alpha val="52000"/>
              </a:srgbClr>
            </a:solidFill>
            <a:ln>
              <a:solidFill>
                <a:srgbClr val="8BE5B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247275" y="5492950"/>
              <a:ext cx="288212" cy="288212"/>
            </a:xfrm>
            <a:prstGeom prst="ellipse">
              <a:avLst/>
            </a:prstGeom>
            <a:solidFill>
              <a:srgbClr val="8BE5B7">
                <a:alpha val="52000"/>
              </a:srgbClr>
            </a:solidFill>
            <a:ln>
              <a:solidFill>
                <a:srgbClr val="8BE5B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796941" y="5492950"/>
              <a:ext cx="450333" cy="288212"/>
            </a:xfrm>
            <a:prstGeom prst="ellipse">
              <a:avLst/>
            </a:prstGeom>
            <a:solidFill>
              <a:srgbClr val="FFC0E6">
                <a:alpha val="52000"/>
              </a:srgbClr>
            </a:solidFill>
            <a:ln>
              <a:solidFill>
                <a:srgbClr val="FFC0E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2640167">
              <a:off x="8573872" y="5260836"/>
              <a:ext cx="450333" cy="193880"/>
            </a:xfrm>
            <a:prstGeom prst="ellipse">
              <a:avLst/>
            </a:prstGeom>
            <a:solidFill>
              <a:srgbClr val="B798FF">
                <a:alpha val="69000"/>
              </a:srgbClr>
            </a:solidFill>
            <a:ln>
              <a:solidFill>
                <a:srgbClr val="B798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538566" y="5031229"/>
              <a:ext cx="288212" cy="28821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70000"/>
                    <a:satMod val="150000"/>
                    <a:alpha val="52000"/>
                  </a:schemeClr>
                </a:gs>
                <a:gs pos="34000">
                  <a:schemeClr val="accent1">
                    <a:shade val="70000"/>
                    <a:satMod val="140000"/>
                    <a:alpha val="52000"/>
                  </a:schemeClr>
                </a:gs>
                <a:gs pos="70000">
                  <a:schemeClr val="accent1">
                    <a:tint val="100000"/>
                    <a:shade val="90000"/>
                    <a:satMod val="140000"/>
                    <a:alpha val="52000"/>
                  </a:schemeClr>
                </a:gs>
                <a:gs pos="100000">
                  <a:schemeClr val="accent1">
                    <a:tint val="100000"/>
                    <a:shade val="100000"/>
                    <a:satMod val="100000"/>
                    <a:alpha val="5200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231719" y="4771310"/>
              <a:ext cx="1858239" cy="1750040"/>
              <a:chOff x="7203693" y="4942442"/>
              <a:chExt cx="1940307" cy="1827329"/>
            </a:xfrm>
          </p:grpSpPr>
          <p:pic>
            <p:nvPicPr>
              <p:cNvPr id="17" name="Picture 16" descr="neuralCellTypes.gif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019"/>
              <a:stretch/>
            </p:blipFill>
            <p:spPr>
              <a:xfrm>
                <a:off x="7203693" y="4942442"/>
                <a:ext cx="1940307" cy="1827329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8799496" y="4942442"/>
                <a:ext cx="344504" cy="4439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205582" y="6527980"/>
              <a:ext cx="297444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smtClean="0"/>
                <a:t>Baumann &amp; Pham-</a:t>
              </a:r>
              <a:r>
                <a:rPr lang="en-US" sz="800" dirty="0" err="1" smtClean="0"/>
                <a:t>Dinh</a:t>
              </a:r>
              <a:r>
                <a:rPr lang="en-US" sz="800" dirty="0" smtClean="0"/>
                <a:t>, </a:t>
              </a:r>
              <a:r>
                <a:rPr lang="en-US" sz="800" i="1" dirty="0" smtClean="0"/>
                <a:t>Physiological Reviews</a:t>
              </a:r>
              <a:r>
                <a:rPr lang="en-US" sz="800" dirty="0" smtClean="0"/>
                <a:t>, 2001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415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20" grpId="0" build="p"/>
      <p:bldP spid="22" grpId="0" animBg="1"/>
      <p:bldP spid="2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0605-2.v1-Bspan.ORA-Heat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8" y="2121166"/>
            <a:ext cx="8386689" cy="4594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329" y="396130"/>
            <a:ext cx="865475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chemeClr val="tx2"/>
                </a:solidFill>
              </a:rPr>
              <a:t>Genes differentially expressed by sex in adult cortex are: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chemeClr val="accent2"/>
                </a:solidFill>
              </a:rPr>
              <a:t>Not enriched for known ASD risk genes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accent2"/>
                </a:solidFill>
              </a:rPr>
              <a:t>Enriched for ASD-associated pathways and cell markers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3036" y="3260724"/>
            <a:ext cx="3740467" cy="3597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5389" flipH="1">
            <a:off x="5532058" y="3553623"/>
            <a:ext cx="2634677" cy="3190182"/>
          </a:xfrm>
          <a:prstGeom prst="rect">
            <a:avLst/>
          </a:prstGeom>
        </p:spPr>
      </p:pic>
      <p:pic>
        <p:nvPicPr>
          <p:cNvPr id="2" name="Picture 1" descr="tripartit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6" y="2513996"/>
            <a:ext cx="3586495" cy="3969053"/>
          </a:xfrm>
          <a:prstGeom prst="rect">
            <a:avLst/>
          </a:prstGeom>
        </p:spPr>
      </p:pic>
      <p:sp>
        <p:nvSpPr>
          <p:cNvPr id="21" name="Right Triangle 20"/>
          <p:cNvSpPr/>
          <p:nvPr/>
        </p:nvSpPr>
        <p:spPr>
          <a:xfrm rot="10800000" flipH="1" flipV="1">
            <a:off x="4588211" y="2513996"/>
            <a:ext cx="934357" cy="2226453"/>
          </a:xfrm>
          <a:prstGeom prst="rtTriangle">
            <a:avLst/>
          </a:prstGeom>
          <a:solidFill>
            <a:srgbClr val="FFF2E5"/>
          </a:solidFill>
          <a:ln>
            <a:solidFill>
              <a:srgbClr val="FFF2E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10800000" flipH="1">
            <a:off x="4588211" y="4740449"/>
            <a:ext cx="934357" cy="1754169"/>
          </a:xfrm>
          <a:prstGeom prst="rtTriangle">
            <a:avLst/>
          </a:prstGeom>
          <a:solidFill>
            <a:srgbClr val="FFF2E5"/>
          </a:solidFill>
          <a:ln>
            <a:solidFill>
              <a:srgbClr val="FFF2E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40513" y="3596402"/>
            <a:ext cx="125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Neuron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7486" y="4368749"/>
            <a:ext cx="125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Astrocyte (glial cell)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91050" y="4525105"/>
            <a:ext cx="108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Synapse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43033" y="4859867"/>
            <a:ext cx="385234" cy="24130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43700" y="3911601"/>
            <a:ext cx="280802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24502" y="5015080"/>
            <a:ext cx="472018" cy="47132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35482" y="6279176"/>
            <a:ext cx="21527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Allen &amp; Barres, </a:t>
            </a:r>
            <a:r>
              <a:rPr lang="en-US" sz="800" i="1" dirty="0" smtClean="0"/>
              <a:t>Nature</a:t>
            </a:r>
            <a:r>
              <a:rPr lang="en-US" sz="800" dirty="0" smtClean="0"/>
              <a:t>, 2009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1958710" y="2558716"/>
            <a:ext cx="1806664" cy="369332"/>
          </a:xfrm>
          <a:prstGeom prst="rect">
            <a:avLst/>
          </a:prstGeom>
          <a:solidFill>
            <a:srgbClr val="FFF2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Synapse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9875523">
            <a:off x="773210" y="3110704"/>
            <a:ext cx="1323340" cy="369332"/>
          </a:xfrm>
          <a:prstGeom prst="rect">
            <a:avLst/>
          </a:prstGeom>
          <a:solidFill>
            <a:srgbClr val="FFF2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Neuron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797505">
            <a:off x="3399031" y="3111834"/>
            <a:ext cx="1323340" cy="369332"/>
          </a:xfrm>
          <a:prstGeom prst="rect">
            <a:avLst/>
          </a:prstGeom>
          <a:solidFill>
            <a:srgbClr val="FFF2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Neuron 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16368" y="5486400"/>
            <a:ext cx="1219114" cy="369332"/>
          </a:xfrm>
          <a:prstGeom prst="rect">
            <a:avLst/>
          </a:prstGeom>
          <a:solidFill>
            <a:srgbClr val="FFF2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Astrocyte</a:t>
            </a:r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 rot="5400000" flipV="1">
            <a:off x="2775723" y="2507223"/>
            <a:ext cx="180238" cy="982381"/>
          </a:xfrm>
          <a:prstGeom prst="lef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997" y="864063"/>
            <a:ext cx="1776091" cy="125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8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19" grpId="0" animBg="1"/>
      <p:bldP spid="7" grpId="0"/>
      <p:bldP spid="8" grpId="0"/>
      <p:bldP spid="9" grpId="0"/>
      <p:bldP spid="15" grpId="0"/>
      <p:bldP spid="10" grpId="0" animBg="1"/>
      <p:bldP spid="16" grpId="0" animBg="1"/>
      <p:bldP spid="17" grpId="0" animBg="1"/>
      <p:bldP spid="18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2092581"/>
            <a:ext cx="8350075" cy="465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160" y="377261"/>
            <a:ext cx="86547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Genes differentially expressed by sex in </a:t>
            </a:r>
            <a:r>
              <a:rPr lang="en-US" sz="2400" b="1" dirty="0" smtClean="0">
                <a:solidFill>
                  <a:schemeClr val="tx2"/>
                </a:solidFill>
              </a:rPr>
              <a:t>prenatal</a:t>
            </a:r>
            <a:r>
              <a:rPr lang="en-US" sz="2400" dirty="0" smtClean="0">
                <a:solidFill>
                  <a:schemeClr val="tx2"/>
                </a:solidFill>
              </a:rPr>
              <a:t> cortex are:</a:t>
            </a:r>
          </a:p>
          <a:p>
            <a:pPr marL="342900" indent="-342900">
              <a:buFontTx/>
              <a:buChar char="-"/>
            </a:pPr>
            <a:r>
              <a:rPr lang="en-US" sz="1900" i="1" dirty="0" smtClean="0">
                <a:solidFill>
                  <a:schemeClr val="accent2"/>
                </a:solidFill>
              </a:rPr>
              <a:t>Not enriched for known ASD risk genes</a:t>
            </a:r>
          </a:p>
          <a:p>
            <a:pPr marL="342900" indent="-342900">
              <a:buFontTx/>
              <a:buChar char="-"/>
            </a:pPr>
            <a:r>
              <a:rPr lang="en-US" sz="1900" dirty="0" smtClean="0">
                <a:solidFill>
                  <a:schemeClr val="accent2"/>
                </a:solidFill>
              </a:rPr>
              <a:t>Depleted of FMRP target genes</a:t>
            </a:r>
          </a:p>
          <a:p>
            <a:pPr marL="342900" indent="-342900">
              <a:buFontTx/>
              <a:buChar char="-"/>
            </a:pPr>
            <a:r>
              <a:rPr lang="en-US" sz="1900" dirty="0" smtClean="0">
                <a:solidFill>
                  <a:schemeClr val="accent2"/>
                </a:solidFill>
              </a:rPr>
              <a:t>Male-up genes are enriched for ASD-up gene sets </a:t>
            </a:r>
          </a:p>
          <a:p>
            <a:pPr marL="625475"/>
            <a:r>
              <a:rPr lang="en-US" sz="1900" dirty="0" smtClean="0">
                <a:solidFill>
                  <a:schemeClr val="accent2"/>
                </a:solidFill>
              </a:rPr>
              <a:t>and astrocyte markers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387" y="2064975"/>
            <a:ext cx="195827" cy="346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997" y="864063"/>
            <a:ext cx="1776091" cy="125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7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blueprint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r="12064"/>
          <a:stretch/>
        </p:blipFill>
        <p:spPr>
          <a:xfrm flipV="1">
            <a:off x="6432972" y="4909903"/>
            <a:ext cx="2623878" cy="169465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9987"/>
          <a:stretch/>
        </p:blipFill>
        <p:spPr>
          <a:xfrm>
            <a:off x="3736490" y="5146343"/>
            <a:ext cx="2470765" cy="146293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778" y="4494177"/>
            <a:ext cx="3020604" cy="21459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>
            <a:off x="275778" y="4498292"/>
            <a:ext cx="3020604" cy="21459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alphaModFix amt="47000"/>
          </a:blip>
          <a:srcRect t="19987"/>
          <a:stretch/>
        </p:blipFill>
        <p:spPr>
          <a:xfrm>
            <a:off x="3750201" y="5145126"/>
            <a:ext cx="2470765" cy="1462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64"/>
            <a:ext cx="8229600" cy="990600"/>
          </a:xfrm>
        </p:spPr>
        <p:txBody>
          <a:bodyPr/>
          <a:lstStyle/>
          <a:p>
            <a:r>
              <a:rPr lang="en-US" dirty="0" smtClean="0"/>
              <a:t>Recent advances in autism genetics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79388" y="1874152"/>
            <a:ext cx="2077399" cy="1834405"/>
            <a:chOff x="1101836" y="1996541"/>
            <a:chExt cx="2077399" cy="1834405"/>
          </a:xfrm>
        </p:grpSpPr>
        <p:sp>
          <p:nvSpPr>
            <p:cNvPr id="4" name="TextBox 3"/>
            <p:cNvSpPr txBox="1"/>
            <p:nvPr/>
          </p:nvSpPr>
          <p:spPr>
            <a:xfrm>
              <a:off x="1101836" y="3630891"/>
              <a:ext cx="20773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http://</a:t>
              </a:r>
              <a:r>
                <a:rPr lang="en-US" sz="700" dirty="0" err="1"/>
                <a:t>www.ars.usda.gov</a:t>
              </a:r>
              <a:r>
                <a:rPr lang="en-US" sz="700" dirty="0"/>
                <a:t>/is/</a:t>
              </a:r>
              <a:r>
                <a:rPr lang="en-US" sz="700" dirty="0" err="1"/>
                <a:t>pr</a:t>
              </a:r>
              <a:r>
                <a:rPr lang="en-US" sz="700" dirty="0"/>
                <a:t>/2010/100920.htm</a:t>
              </a:r>
            </a:p>
          </p:txBody>
        </p:sp>
        <p:pic>
          <p:nvPicPr>
            <p:cNvPr id="5" name="Picture 4" descr="helixMagnifyingGlas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596" y="1996541"/>
              <a:ext cx="1625369" cy="166388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295422" y="1416215"/>
            <a:ext cx="255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Gene discovery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32972" y="3712405"/>
            <a:ext cx="2550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Genetic architecture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13562" y="4367378"/>
            <a:ext cx="299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Monogenic ASD subtypes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616" y="3630846"/>
            <a:ext cx="3594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Biological mechanisms</a:t>
            </a:r>
            <a:endParaRPr lang="en-US" sz="2400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5543012" y="2777205"/>
            <a:ext cx="1769992" cy="1133766"/>
            <a:chOff x="5543012" y="2893477"/>
            <a:chExt cx="1769992" cy="1133766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5621776" y="3169964"/>
              <a:ext cx="1289759" cy="85727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543012" y="2971398"/>
              <a:ext cx="889960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695412" y="3169964"/>
              <a:ext cx="889960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695412" y="2971398"/>
              <a:ext cx="1617592" cy="85343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585372" y="3521121"/>
              <a:ext cx="473845" cy="28549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695412" y="3307795"/>
              <a:ext cx="674619" cy="47913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695412" y="2893477"/>
              <a:ext cx="1090064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flipH="1">
            <a:off x="1833154" y="2560387"/>
            <a:ext cx="1769992" cy="1133766"/>
            <a:chOff x="5543012" y="2893477"/>
            <a:chExt cx="1769992" cy="1133766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5621776" y="3169964"/>
              <a:ext cx="1289759" cy="85727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543012" y="2971398"/>
              <a:ext cx="889960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695412" y="3169964"/>
              <a:ext cx="889960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695412" y="2971398"/>
              <a:ext cx="1617592" cy="85343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6585372" y="3521121"/>
              <a:ext cx="473845" cy="28549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695412" y="3307795"/>
              <a:ext cx="674619" cy="47913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695412" y="2893477"/>
              <a:ext cx="1090064" cy="49390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/>
          <p:cNvCxnSpPr/>
          <p:nvPr/>
        </p:nvCxnSpPr>
        <p:spPr>
          <a:xfrm>
            <a:off x="4568308" y="3792037"/>
            <a:ext cx="206755" cy="55130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5493748" y="1877880"/>
            <a:ext cx="2028207" cy="622730"/>
            <a:chOff x="5552818" y="1994152"/>
            <a:chExt cx="2558187" cy="622730"/>
          </a:xfrm>
        </p:grpSpPr>
        <p:sp>
          <p:nvSpPr>
            <p:cNvPr id="45" name="TextBox 44"/>
            <p:cNvSpPr txBox="1"/>
            <p:nvPr/>
          </p:nvSpPr>
          <p:spPr>
            <a:xfrm>
              <a:off x="5554191" y="1994152"/>
              <a:ext cx="23136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* </a:t>
              </a:r>
              <a:r>
                <a:rPr lang="en-US" sz="1300" dirty="0" err="1" smtClean="0"/>
                <a:t>Exome</a:t>
              </a:r>
              <a:r>
                <a:rPr lang="en-US" sz="1300" dirty="0" smtClean="0"/>
                <a:t> sequencing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52818" y="2324494"/>
              <a:ext cx="25581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* Genome sequencing</a:t>
              </a:r>
            </a:p>
          </p:txBody>
        </p:sp>
      </p:grpSp>
      <p:cxnSp>
        <p:nvCxnSpPr>
          <p:cNvPr id="53" name="Curved Connector 52"/>
          <p:cNvCxnSpPr>
            <a:endCxn id="7" idx="1"/>
          </p:cNvCxnSpPr>
          <p:nvPr/>
        </p:nvCxnSpPr>
        <p:spPr>
          <a:xfrm flipV="1">
            <a:off x="539750" y="1647048"/>
            <a:ext cx="2755672" cy="2023605"/>
          </a:xfrm>
          <a:prstGeom prst="curvedConnector3">
            <a:avLst>
              <a:gd name="adj1" fmla="val -9309"/>
            </a:avLst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endCxn id="7" idx="3"/>
          </p:cNvCxnSpPr>
          <p:nvPr/>
        </p:nvCxnSpPr>
        <p:spPr>
          <a:xfrm rot="10800000">
            <a:off x="5846262" y="1647048"/>
            <a:ext cx="2475605" cy="2263924"/>
          </a:xfrm>
          <a:prstGeom prst="curvedConnector3">
            <a:avLst>
              <a:gd name="adj1" fmla="val -16814"/>
            </a:avLst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blueprint.jpg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r="12064"/>
          <a:stretch/>
        </p:blipFill>
        <p:spPr>
          <a:xfrm flipV="1">
            <a:off x="6420426" y="4914625"/>
            <a:ext cx="2623878" cy="169465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532843" y="6559587"/>
            <a:ext cx="15618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http://www.blueprint22.org.uk/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02735" y="4444952"/>
            <a:ext cx="27110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Which genotypes “build” a </a:t>
            </a:r>
            <a:r>
              <a:rPr lang="en-US" sz="1300" b="1" dirty="0" smtClean="0"/>
              <a:t>population</a:t>
            </a:r>
            <a:r>
              <a:rPr lang="en-US" sz="1300" dirty="0" smtClean="0"/>
              <a:t> of autistic individuals?</a:t>
            </a:r>
            <a:endParaRPr lang="en-US" sz="1300" dirty="0"/>
          </a:p>
        </p:txBody>
      </p:sp>
      <p:sp>
        <p:nvSpPr>
          <p:cNvPr id="79" name="TextBox 78"/>
          <p:cNvSpPr txBox="1"/>
          <p:nvPr/>
        </p:nvSpPr>
        <p:spPr>
          <a:xfrm>
            <a:off x="6611301" y="5124749"/>
            <a:ext cx="23136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* ASD’s overlap with other psychiatric conditions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585372" y="5660067"/>
            <a:ext cx="23136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* 2-class family risk model</a:t>
            </a:r>
          </a:p>
        </p:txBody>
      </p:sp>
      <p:pic>
        <p:nvPicPr>
          <p:cNvPr id="3" name="Picture 2" descr="tn_rx_liquid_prescription_bott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02" y="5941865"/>
            <a:ext cx="617722" cy="617722"/>
          </a:xfrm>
          <a:prstGeom prst="rect">
            <a:avLst/>
          </a:prstGeom>
        </p:spPr>
      </p:pic>
      <p:pic>
        <p:nvPicPr>
          <p:cNvPr id="40" name="Picture 39" descr="tn_rx_liquid_prescription_bott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21" y="5849100"/>
            <a:ext cx="617722" cy="6177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7131" y="6542599"/>
            <a:ext cx="16341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hlinkClick r:id="rId8"/>
              </a:rPr>
              <a:t>http://www.microscopyview.com</a:t>
            </a:r>
            <a:r>
              <a:rPr lang="en-US" sz="600" dirty="0" smtClean="0">
                <a:hlinkClick r:id="rId8"/>
              </a:rPr>
              <a:t>/</a:t>
            </a:r>
            <a:endParaRPr lang="en-US" sz="600" dirty="0"/>
          </a:p>
        </p:txBody>
      </p:sp>
      <p:sp>
        <p:nvSpPr>
          <p:cNvPr id="47" name="TextBox 46"/>
          <p:cNvSpPr txBox="1"/>
          <p:nvPr/>
        </p:nvSpPr>
        <p:spPr>
          <a:xfrm>
            <a:off x="-33062" y="4021958"/>
            <a:ext cx="37324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Do risk genotypes affect the same pathways?</a:t>
            </a:r>
          </a:p>
          <a:p>
            <a:pPr algn="ctr"/>
            <a:r>
              <a:rPr lang="en-US" sz="1300" dirty="0" smtClean="0"/>
              <a:t>How do these pathways </a:t>
            </a:r>
            <a:r>
              <a:rPr lang="en-US" sz="1300" dirty="0" smtClean="0">
                <a:sym typeface="Wingdings"/>
              </a:rPr>
              <a:t> </a:t>
            </a:r>
            <a:r>
              <a:rPr lang="en-US" sz="1300" dirty="0" smtClean="0"/>
              <a:t>autistic brain?</a:t>
            </a:r>
            <a:endParaRPr lang="en-US" sz="1300" dirty="0"/>
          </a:p>
        </p:txBody>
      </p:sp>
      <p:sp>
        <p:nvSpPr>
          <p:cNvPr id="48" name="TextBox 47"/>
          <p:cNvSpPr txBox="1"/>
          <p:nvPr/>
        </p:nvSpPr>
        <p:spPr>
          <a:xfrm>
            <a:off x="3760666" y="4692534"/>
            <a:ext cx="23435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Genetic variants at </a:t>
            </a:r>
            <a:r>
              <a:rPr lang="en-US" sz="1300" b="1" dirty="0" smtClean="0"/>
              <a:t>one</a:t>
            </a:r>
            <a:r>
              <a:rPr lang="en-US" sz="1300" dirty="0" smtClean="0"/>
              <a:t> site </a:t>
            </a:r>
            <a:r>
              <a:rPr lang="en-US" sz="1300" dirty="0" smtClean="0">
                <a:sym typeface="Wingdings"/>
              </a:rPr>
              <a:t> Autistic traits</a:t>
            </a:r>
            <a:endParaRPr lang="en-US" sz="1300" dirty="0"/>
          </a:p>
        </p:txBody>
      </p:sp>
      <p:pic>
        <p:nvPicPr>
          <p:cNvPr id="30" name="Picture 29" descr="family_planning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916" l="0" r="99803">
                        <a14:foregroundMark x1="38295" y1="11597" x2="38295" y2="11597"/>
                        <a14:foregroundMark x1="38295" y1="11597" x2="38295" y2="11597"/>
                        <a14:foregroundMark x1="38295" y1="11597" x2="38295" y2="11597"/>
                        <a14:foregroundMark x1="60000" y1="9664" x2="60000" y2="9664"/>
                        <a14:foregroundMark x1="60000" y1="9664" x2="60000" y2="9664"/>
                        <a14:foregroundMark x1="84525" y1="26639" x2="84525" y2="26639"/>
                        <a14:foregroundMark x1="84525" y1="26639" x2="84525" y2="26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79" y="6010922"/>
            <a:ext cx="703121" cy="54866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730032" y="5207241"/>
            <a:ext cx="24304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* CHD8 mutations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93918" y="5057408"/>
            <a:ext cx="30196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* Co-expression of risk genes in developing human brain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5323" y="6542179"/>
            <a:ext cx="31040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Brain by _DJ_ via Creative Commons </a:t>
            </a:r>
            <a:r>
              <a:rPr lang="en-US" sz="600" dirty="0">
                <a:hlinkClick r:id="rId11"/>
              </a:rPr>
              <a:t>http://www.flickr.com/photos/</a:t>
            </a:r>
            <a:r>
              <a:rPr lang="en-US" sz="600" dirty="0" smtClean="0">
                <a:hlinkClick r:id="rId11"/>
              </a:rPr>
              <a:t>flamephoenix1991</a:t>
            </a:r>
            <a:endParaRPr lang="en-US" sz="600" dirty="0" smtClean="0"/>
          </a:p>
        </p:txBody>
      </p:sp>
    </p:spTree>
    <p:extLst>
      <p:ext uri="{BB962C8B-B14F-4D97-AF65-F5344CB8AC3E}">
        <p14:creationId xmlns:p14="http://schemas.microsoft.com/office/powerpoint/2010/main" val="6877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72" grpId="0"/>
      <p:bldP spid="77" grpId="0"/>
      <p:bldP spid="79" grpId="0"/>
      <p:bldP spid="80" grpId="0"/>
      <p:bldP spid="12" grpId="0"/>
      <p:bldP spid="47" grpId="0"/>
      <p:bldP spid="48" grpId="0"/>
      <p:bldP spid="59" grpId="0"/>
      <p:bldP spid="61" grpId="0"/>
      <p:bldP spid="6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902122" y="1882676"/>
            <a:ext cx="1044520" cy="396464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71000"/>
                </a:schemeClr>
              </a:gs>
              <a:gs pos="34000">
                <a:schemeClr val="accent1">
                  <a:shade val="70000"/>
                  <a:satMod val="140000"/>
                  <a:alpha val="71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71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71000"/>
                </a:schemeClr>
              </a:gs>
            </a:gsLst>
            <a:path path="circle">
              <a:fillToRect l="100000" t="100000" r="100000" b="100000"/>
            </a:path>
            <a:tileRect/>
          </a:gra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0605-2.v1-Bspan.ORA-Heat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8" y="2121166"/>
            <a:ext cx="8386689" cy="4594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329" y="396130"/>
            <a:ext cx="865475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chemeClr val="tx2"/>
                </a:solidFill>
              </a:rPr>
              <a:t>Genes differentially expressed by sex in adult cortex are: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chemeClr val="accent2"/>
                </a:solidFill>
              </a:rPr>
              <a:t>Not enriched for known ASD risk genes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accent2"/>
                </a:solidFill>
              </a:rPr>
              <a:t>Enriched for ASD-associated pathways and cell markers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997" y="864063"/>
            <a:ext cx="1776091" cy="125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7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63984" y="355033"/>
            <a:ext cx="8484174" cy="7135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0" dirty="0" smtClean="0"/>
              <a:t>Sex-DE genes in ASD-associated modules are:</a:t>
            </a:r>
            <a:endParaRPr lang="en-US" sz="3200" spc="0" dirty="0"/>
          </a:p>
        </p:txBody>
      </p:sp>
      <p:sp>
        <p:nvSpPr>
          <p:cNvPr id="27" name="TextBox 26"/>
          <p:cNvSpPr txBox="1"/>
          <p:nvPr/>
        </p:nvSpPr>
        <p:spPr>
          <a:xfrm>
            <a:off x="21076" y="6637583"/>
            <a:ext cx="21527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Voineagu</a:t>
            </a:r>
            <a:r>
              <a:rPr lang="en-US" sz="800" dirty="0" smtClean="0"/>
              <a:t>, </a:t>
            </a:r>
            <a:r>
              <a:rPr lang="en-US" sz="800" i="1" dirty="0" smtClean="0"/>
              <a:t>et al.</a:t>
            </a:r>
            <a:r>
              <a:rPr lang="en-US" sz="800" dirty="0" smtClean="0"/>
              <a:t>, </a:t>
            </a:r>
            <a:r>
              <a:rPr lang="en-US" sz="800" i="1" dirty="0" smtClean="0"/>
              <a:t>Nature</a:t>
            </a:r>
            <a:r>
              <a:rPr lang="en-US" sz="800" dirty="0" smtClean="0"/>
              <a:t>, 2011</a:t>
            </a:r>
            <a:endParaRPr lang="en-US" sz="8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235386" y="3957174"/>
            <a:ext cx="8656893" cy="2893547"/>
            <a:chOff x="235386" y="3957174"/>
            <a:chExt cx="8656893" cy="2893547"/>
          </a:xfrm>
        </p:grpSpPr>
        <p:grpSp>
          <p:nvGrpSpPr>
            <p:cNvPr id="15" name="Group 14"/>
            <p:cNvGrpSpPr/>
            <p:nvPr/>
          </p:nvGrpSpPr>
          <p:grpSpPr>
            <a:xfrm>
              <a:off x="235386" y="3957174"/>
              <a:ext cx="8656893" cy="2893547"/>
              <a:chOff x="235386" y="3957174"/>
              <a:chExt cx="8656893" cy="289354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02957" y="4027080"/>
                <a:ext cx="5321182" cy="369332"/>
              </a:xfrm>
              <a:prstGeom prst="rect">
                <a:avLst/>
              </a:prstGeom>
              <a:gradFill>
                <a:gsLst>
                  <a:gs pos="0">
                    <a:schemeClr val="dk1">
                      <a:tint val="50000"/>
                      <a:shade val="86000"/>
                      <a:satMod val="140000"/>
                    </a:schemeClr>
                  </a:gs>
                  <a:gs pos="100000">
                    <a:schemeClr val="dk1">
                      <a:tint val="48000"/>
                      <a:satMod val="150000"/>
                    </a:schemeClr>
                  </a:gs>
                </a:gsLst>
              </a:gradFill>
              <a:effectLst>
                <a:softEdge rad="50800"/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242852"/>
                    </a:solidFill>
                  </a:rPr>
                  <a:t>Up-regulated in females and in controls’ cortex</a:t>
                </a:r>
                <a:endParaRPr lang="en-US" b="1" dirty="0">
                  <a:solidFill>
                    <a:srgbClr val="242852"/>
                  </a:solidFill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8" t="2758" r="9851" b="2782"/>
              <a:stretch/>
            </p:blipFill>
            <p:spPr>
              <a:xfrm>
                <a:off x="2629941" y="4389893"/>
                <a:ext cx="6262338" cy="2460828"/>
              </a:xfrm>
              <a:prstGeom prst="rect">
                <a:avLst/>
              </a:prstGeom>
            </p:spPr>
          </p:pic>
          <p:pic>
            <p:nvPicPr>
              <p:cNvPr id="18" name="Picture 17" descr="Voineagu-nature10110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2" t="39156" r="68605" b="48216"/>
              <a:stretch/>
            </p:blipFill>
            <p:spPr>
              <a:xfrm>
                <a:off x="330245" y="5182302"/>
                <a:ext cx="1615197" cy="1085228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24774" y="4555175"/>
                <a:ext cx="155121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u="sng" dirty="0" smtClean="0">
                    <a:solidFill>
                      <a:srgbClr val="242852"/>
                    </a:solidFill>
                  </a:rPr>
                  <a:t>M12 module</a:t>
                </a:r>
                <a:endParaRPr lang="en-US" sz="1500" b="1" u="sng" dirty="0">
                  <a:solidFill>
                    <a:srgbClr val="242852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56722" y="4916428"/>
                <a:ext cx="6127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ASD</a:t>
                </a:r>
                <a:endParaRPr lang="en-US" sz="16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15435" y="4916428"/>
                <a:ext cx="6420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CON</a:t>
                </a:r>
                <a:endParaRPr lang="en-US" sz="1600" dirty="0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35386" y="3957174"/>
                <a:ext cx="8616080" cy="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899370" y="4389323"/>
                <a:ext cx="69351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C66F48"/>
                    </a:solidFill>
                  </a:rPr>
                  <a:t>ASD</a:t>
                </a:r>
                <a:endParaRPr lang="en-US" sz="1500" b="1" dirty="0">
                  <a:solidFill>
                    <a:srgbClr val="C66F48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214812" y="4389323"/>
                <a:ext cx="69351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000090"/>
                    </a:solidFill>
                  </a:rPr>
                  <a:t>Male</a:t>
                </a:r>
                <a:endParaRPr lang="en-US" sz="1500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025414" y="6148153"/>
                <a:ext cx="69351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C66F48"/>
                    </a:solidFill>
                  </a:rPr>
                  <a:t>CON</a:t>
                </a:r>
                <a:endParaRPr lang="en-US" sz="1500" b="1" dirty="0">
                  <a:solidFill>
                    <a:srgbClr val="C66F48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250786" y="6148153"/>
                <a:ext cx="85565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000090"/>
                    </a:solidFill>
                  </a:rPr>
                  <a:t>Female</a:t>
                </a:r>
                <a:endParaRPr lang="en-US" sz="1500" b="1" dirty="0">
                  <a:solidFill>
                    <a:srgbClr val="000090"/>
                  </a:solidFill>
                </a:endParaRP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3241833" y="4453075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3908323" y="4459439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4592881" y="4459439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3241833" y="6197730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4088463" y="6204094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4682951" y="6204094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 rot="16200000">
                <a:off x="1738283" y="5254057"/>
                <a:ext cx="146502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Fold difference</a:t>
                </a:r>
                <a:endParaRPr lang="en-US" sz="1500" dirty="0"/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>
              <a:off x="2874407" y="5421721"/>
              <a:ext cx="596603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74407" y="4457987"/>
              <a:ext cx="0" cy="198114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323134" y="1010130"/>
            <a:ext cx="8528331" cy="2866964"/>
            <a:chOff x="323134" y="1010130"/>
            <a:chExt cx="8528331" cy="2866964"/>
          </a:xfrm>
        </p:grpSpPr>
        <p:grpSp>
          <p:nvGrpSpPr>
            <p:cNvPr id="14" name="Group 13"/>
            <p:cNvGrpSpPr/>
            <p:nvPr/>
          </p:nvGrpSpPr>
          <p:grpSpPr>
            <a:xfrm>
              <a:off x="323134" y="1010130"/>
              <a:ext cx="8528331" cy="2866964"/>
              <a:chOff x="323134" y="1010130"/>
              <a:chExt cx="8528331" cy="286696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0" t="11406" r="1131" b="9671"/>
              <a:stretch/>
            </p:blipFill>
            <p:spPr>
              <a:xfrm>
                <a:off x="2629941" y="1421854"/>
                <a:ext cx="6221524" cy="2455240"/>
              </a:xfrm>
              <a:prstGeom prst="rect">
                <a:avLst/>
              </a:prstGeom>
            </p:spPr>
          </p:pic>
          <p:pic>
            <p:nvPicPr>
              <p:cNvPr id="11" name="Picture 10" descr="Voineagu-nature10110.pd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3" t="65878" r="68300" b="21226"/>
              <a:stretch/>
            </p:blipFill>
            <p:spPr>
              <a:xfrm>
                <a:off x="351909" y="2127480"/>
                <a:ext cx="1593533" cy="110028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36273" y="1010130"/>
                <a:ext cx="4602587" cy="369332"/>
              </a:xfrm>
              <a:prstGeom prst="rect">
                <a:avLst/>
              </a:prstGeom>
              <a:gradFill>
                <a:gsLst>
                  <a:gs pos="0">
                    <a:schemeClr val="dk1">
                      <a:tint val="50000"/>
                      <a:shade val="86000"/>
                      <a:satMod val="140000"/>
                    </a:schemeClr>
                  </a:gs>
                  <a:gs pos="99000">
                    <a:schemeClr val="dk1">
                      <a:tint val="48000"/>
                      <a:satMod val="150000"/>
                    </a:schemeClr>
                  </a:gs>
                </a:gsLst>
              </a:gradFill>
              <a:effectLst>
                <a:softEdge rad="50800"/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2"/>
                    </a:solidFill>
                  </a:rPr>
                  <a:t>Up-regulated in males and in ASD cortex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3134" y="1521243"/>
                <a:ext cx="155121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u="sng" dirty="0" smtClean="0">
                    <a:solidFill>
                      <a:srgbClr val="242852"/>
                    </a:solidFill>
                  </a:rPr>
                  <a:t>M16 module</a:t>
                </a:r>
                <a:endParaRPr lang="en-US" sz="1500" b="1" u="sng" dirty="0">
                  <a:solidFill>
                    <a:srgbClr val="242852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551906" y="1851254"/>
                <a:ext cx="6127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ASD</a:t>
                </a:r>
                <a:endParaRPr lang="en-US" sz="16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19626" y="1851254"/>
                <a:ext cx="6420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CON</a:t>
                </a:r>
                <a:endParaRPr lang="en-US" sz="16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899981" y="1351738"/>
                <a:ext cx="69351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C66F48"/>
                    </a:solidFill>
                  </a:rPr>
                  <a:t>ASD</a:t>
                </a:r>
                <a:endParaRPr lang="en-US" sz="1500" b="1" dirty="0">
                  <a:solidFill>
                    <a:srgbClr val="C66F48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215423" y="1351738"/>
                <a:ext cx="69351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000090"/>
                    </a:solidFill>
                  </a:rPr>
                  <a:t>Male</a:t>
                </a:r>
                <a:endParaRPr lang="en-US" sz="1500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026025" y="3110568"/>
                <a:ext cx="69351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C66F48"/>
                    </a:solidFill>
                  </a:rPr>
                  <a:t>CON</a:t>
                </a:r>
                <a:endParaRPr lang="en-US" sz="1500" b="1" dirty="0">
                  <a:solidFill>
                    <a:srgbClr val="C66F48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51397" y="3110568"/>
                <a:ext cx="85565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000090"/>
                    </a:solidFill>
                  </a:rPr>
                  <a:t>Female</a:t>
                </a:r>
                <a:endParaRPr lang="en-US" sz="1500" b="1" dirty="0">
                  <a:solidFill>
                    <a:srgbClr val="000090"/>
                  </a:solidFill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V="1">
                <a:off x="3242444" y="1415490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908934" y="1421854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4593492" y="1421854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242444" y="3160145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4089074" y="3166509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4683562" y="3166509"/>
                <a:ext cx="0" cy="2413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 rot="16200000">
                <a:off x="1747290" y="2246667"/>
                <a:ext cx="146502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Fold difference</a:t>
                </a:r>
                <a:endParaRPr lang="en-US" sz="1500" dirty="0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2882128" y="2513061"/>
              <a:ext cx="596603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883414" y="1415490"/>
              <a:ext cx="0" cy="198114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76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7391"/>
            <a:ext cx="8484174" cy="1108184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pc="0" dirty="0" smtClean="0"/>
              <a:t>Independent data sets show that M16 module genes are expressed at higher levels in males</a:t>
            </a:r>
            <a:endParaRPr lang="en-US" sz="2200" spc="0" dirty="0"/>
          </a:p>
        </p:txBody>
      </p:sp>
      <p:sp>
        <p:nvSpPr>
          <p:cNvPr id="8" name="TextBox 7"/>
          <p:cNvSpPr txBox="1"/>
          <p:nvPr/>
        </p:nvSpPr>
        <p:spPr>
          <a:xfrm>
            <a:off x="550863" y="1688892"/>
            <a:ext cx="8266646" cy="569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All sex-DE genes with FD≥1.2 in both </a:t>
            </a:r>
            <a:r>
              <a:rPr lang="en-US" b="1" dirty="0" err="1" smtClean="0"/>
              <a:t>BrainSpan</a:t>
            </a:r>
            <a:r>
              <a:rPr lang="en-US" b="1" dirty="0" smtClean="0"/>
              <a:t> &amp; replication samples</a:t>
            </a:r>
          </a:p>
          <a:p>
            <a:r>
              <a:rPr lang="en-US" sz="1300" dirty="0" smtClean="0"/>
              <a:t>(N = 122 genes)</a:t>
            </a:r>
            <a:endParaRPr lang="en-US" sz="1300" dirty="0"/>
          </a:p>
        </p:txBody>
      </p:sp>
      <p:pic>
        <p:nvPicPr>
          <p:cNvPr id="11" name="Picture 10" descr="GeneExp-RepSetSexDEAnnot-EDI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03" y="2598383"/>
            <a:ext cx="5155457" cy="425885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22843" y="2572240"/>
            <a:ext cx="1923729" cy="158769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6828" y="2281632"/>
            <a:ext cx="1048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 smtClean="0">
                <a:solidFill>
                  <a:srgbClr val="000090"/>
                </a:solidFill>
              </a:rPr>
              <a:t>Male</a:t>
            </a:r>
            <a:r>
              <a:rPr lang="en-US" sz="1500" dirty="0" smtClean="0">
                <a:solidFill>
                  <a:srgbClr val="000090"/>
                </a:solidFill>
              </a:rPr>
              <a:t>, </a:t>
            </a:r>
          </a:p>
          <a:p>
            <a:pPr algn="r"/>
            <a:r>
              <a:rPr lang="en-US" sz="1300" dirty="0" smtClean="0">
                <a:solidFill>
                  <a:srgbClr val="000090"/>
                </a:solidFill>
              </a:rPr>
              <a:t>data set #2</a:t>
            </a:r>
            <a:endParaRPr lang="en-US" sz="1300" b="1" dirty="0">
              <a:solidFill>
                <a:srgbClr val="00009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39086" y="2350928"/>
            <a:ext cx="0" cy="32780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5767" y="6304366"/>
            <a:ext cx="1060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 smtClean="0">
                <a:solidFill>
                  <a:srgbClr val="000090"/>
                </a:solidFill>
              </a:rPr>
              <a:t>Male</a:t>
            </a:r>
            <a:r>
              <a:rPr lang="en-US" sz="1500" dirty="0" smtClean="0">
                <a:solidFill>
                  <a:srgbClr val="000090"/>
                </a:solidFill>
              </a:rPr>
              <a:t>, </a:t>
            </a:r>
          </a:p>
          <a:p>
            <a:pPr algn="r"/>
            <a:r>
              <a:rPr lang="en-US" sz="1300" dirty="0" smtClean="0">
                <a:solidFill>
                  <a:srgbClr val="000090"/>
                </a:solidFill>
              </a:rPr>
              <a:t>data set #1</a:t>
            </a:r>
            <a:endParaRPr lang="en-US" sz="1300" b="1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865462" y="6452830"/>
            <a:ext cx="393897" cy="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67823" y="6277385"/>
            <a:ext cx="101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B20202"/>
                </a:solidFill>
              </a:rPr>
              <a:t>Female</a:t>
            </a:r>
            <a:r>
              <a:rPr lang="en-US" sz="1500" dirty="0" smtClean="0">
                <a:solidFill>
                  <a:srgbClr val="B20202"/>
                </a:solidFill>
              </a:rPr>
              <a:t>, </a:t>
            </a:r>
            <a:r>
              <a:rPr lang="en-US" sz="1300" dirty="0" smtClean="0">
                <a:solidFill>
                  <a:srgbClr val="B20202"/>
                </a:solidFill>
              </a:rPr>
              <a:t>data set #1</a:t>
            </a:r>
            <a:endParaRPr lang="en-US" sz="1300" dirty="0">
              <a:solidFill>
                <a:srgbClr val="B2020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58023" y="6452830"/>
            <a:ext cx="322463" cy="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45615" y="5628129"/>
            <a:ext cx="101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 smtClean="0">
                <a:solidFill>
                  <a:srgbClr val="B20202"/>
                </a:solidFill>
              </a:rPr>
              <a:t>Female</a:t>
            </a:r>
            <a:r>
              <a:rPr lang="en-US" sz="1500" dirty="0" smtClean="0">
                <a:solidFill>
                  <a:srgbClr val="B20202"/>
                </a:solidFill>
              </a:rPr>
              <a:t>, </a:t>
            </a:r>
            <a:r>
              <a:rPr lang="en-US" sz="1300" dirty="0" smtClean="0">
                <a:solidFill>
                  <a:srgbClr val="B20202"/>
                </a:solidFill>
              </a:rPr>
              <a:t>data set #2</a:t>
            </a:r>
            <a:endParaRPr lang="en-US" sz="1300" dirty="0">
              <a:solidFill>
                <a:srgbClr val="B20202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44511" y="5825179"/>
            <a:ext cx="0" cy="32617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00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7391"/>
            <a:ext cx="8484174" cy="11081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0" dirty="0" smtClean="0"/>
              <a:t>Glial cells may play a role in the mechanisms driving sex-biased risk for autism</a:t>
            </a:r>
            <a:endParaRPr lang="en-US" sz="3200" spc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5389" flipH="1">
            <a:off x="5532058" y="3553623"/>
            <a:ext cx="2634677" cy="3190182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457199" y="2950474"/>
            <a:ext cx="4698091" cy="1714789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“Male-up” genes are enriched for: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Glial/astrocyte markers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Gene sets expressed at higher levels in ASD cortex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90" y="1643309"/>
            <a:ext cx="3306892" cy="1908239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457199" y="1730195"/>
            <a:ext cx="4698091" cy="1166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Known ASD risk genes are </a:t>
            </a:r>
            <a:r>
              <a:rPr lang="en-US" sz="2200" i="1" dirty="0" smtClean="0">
                <a:solidFill>
                  <a:schemeClr val="accent2">
                    <a:lumMod val="75000"/>
                  </a:schemeClr>
                </a:solidFill>
              </a:rPr>
              <a:t>not differentially expressed by sex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 in adult or prenatal cortex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solidFill>
                <a:srgbClr val="7F8FA9"/>
              </a:solidFill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57200" y="4702988"/>
            <a:ext cx="4698091" cy="2099104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Genes that are differentially expressed by both sex and in ASD suggest a role for sexually dimorphic neuron-glial interactions in ASD risk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00694" y="4228790"/>
            <a:ext cx="1346131" cy="1237364"/>
            <a:chOff x="7000694" y="4228790"/>
            <a:chExt cx="1346131" cy="1237364"/>
          </a:xfrm>
        </p:grpSpPr>
        <p:pic>
          <p:nvPicPr>
            <p:cNvPr id="8" name="Picture 7" descr="Estradiol2 copy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694" y="4228790"/>
              <a:ext cx="1346131" cy="872945"/>
            </a:xfrm>
            <a:prstGeom prst="rect">
              <a:avLst/>
            </a:prstGeom>
          </p:spPr>
        </p:pic>
        <p:cxnSp>
          <p:nvCxnSpPr>
            <p:cNvPr id="4" name="Curved Connector 3"/>
            <p:cNvCxnSpPr/>
            <p:nvPr/>
          </p:nvCxnSpPr>
          <p:spPr>
            <a:xfrm rot="5400000">
              <a:off x="7449569" y="5019835"/>
              <a:ext cx="487721" cy="404917"/>
            </a:xfrm>
            <a:prstGeom prst="curvedConnector3">
              <a:avLst>
                <a:gd name="adj1" fmla="val 99057"/>
              </a:avLst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214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511040" cy="9906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579711"/>
            <a:ext cx="5147225" cy="908074"/>
          </a:xfrm>
        </p:spPr>
        <p:txBody>
          <a:bodyPr>
            <a:noAutofit/>
          </a:bodyPr>
          <a:lstStyle/>
          <a:p>
            <a:r>
              <a:rPr lang="en-US" sz="2300" dirty="0" smtClean="0"/>
              <a:t>Genetics research has made </a:t>
            </a:r>
            <a:r>
              <a:rPr lang="en-US" sz="2300" b="1" dirty="0" smtClean="0"/>
              <a:t>substantial advances </a:t>
            </a:r>
            <a:r>
              <a:rPr lang="en-US" sz="2300" dirty="0" smtClean="0"/>
              <a:t>which aim to improve </a:t>
            </a:r>
            <a:r>
              <a:rPr lang="en-US" sz="2300" dirty="0" smtClean="0"/>
              <a:t>diagnoses </a:t>
            </a:r>
            <a:r>
              <a:rPr lang="en-US" sz="2300" dirty="0" smtClean="0"/>
              <a:t>and </a:t>
            </a:r>
            <a:r>
              <a:rPr lang="en-US" sz="2300" dirty="0" smtClean="0"/>
              <a:t>treatment development </a:t>
            </a:r>
            <a:r>
              <a:rPr lang="en-US" sz="2300" dirty="0" smtClean="0"/>
              <a:t>for </a:t>
            </a:r>
            <a:r>
              <a:rPr lang="en-US" sz="2300" dirty="0" smtClean="0"/>
              <a:t>autism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3380" y="3334978"/>
            <a:ext cx="4179580" cy="106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 smtClean="0"/>
              <a:t>Females are protected </a:t>
            </a:r>
            <a:r>
              <a:rPr lang="en-US" sz="2300" dirty="0" smtClean="0"/>
              <a:t>from genetic, and possibly environmental, risk factors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3380" y="4726624"/>
            <a:ext cx="4666818" cy="1900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 smtClean="0"/>
              <a:t>Biological factors that protect females or </a:t>
            </a:r>
            <a:r>
              <a:rPr lang="en-US" sz="2300" dirty="0" smtClean="0"/>
              <a:t>(increase </a:t>
            </a:r>
            <a:r>
              <a:rPr lang="en-US" sz="2300" dirty="0" smtClean="0"/>
              <a:t>males’ </a:t>
            </a:r>
            <a:r>
              <a:rPr lang="en-US" sz="2300" dirty="0" smtClean="0"/>
              <a:t>risk) </a:t>
            </a:r>
            <a:r>
              <a:rPr lang="en-US" sz="2300" dirty="0" smtClean="0"/>
              <a:t>may involve </a:t>
            </a:r>
            <a:r>
              <a:rPr lang="en-US" sz="2300" b="1" dirty="0" smtClean="0"/>
              <a:t>early hormone exposure</a:t>
            </a:r>
            <a:r>
              <a:rPr lang="en-US" sz="2300" dirty="0" smtClean="0"/>
              <a:t> and/or </a:t>
            </a:r>
            <a:r>
              <a:rPr lang="en-US" sz="2300" b="1" dirty="0" smtClean="0"/>
              <a:t>glial cell function</a:t>
            </a:r>
            <a:r>
              <a:rPr lang="en-US" sz="2300" dirty="0" smtClean="0"/>
              <a:t> in brain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120198" y="5012439"/>
            <a:ext cx="1880352" cy="16801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272573" y="4111970"/>
            <a:ext cx="1659803" cy="906892"/>
            <a:chOff x="7242821" y="5758849"/>
            <a:chExt cx="1659803" cy="906892"/>
          </a:xfrm>
        </p:grpSpPr>
        <p:grpSp>
          <p:nvGrpSpPr>
            <p:cNvPr id="7" name="Group 6"/>
            <p:cNvGrpSpPr/>
            <p:nvPr/>
          </p:nvGrpSpPr>
          <p:grpSpPr>
            <a:xfrm flipH="1">
              <a:off x="7242821" y="5758849"/>
              <a:ext cx="1013357" cy="906892"/>
              <a:chOff x="5064762" y="1620521"/>
              <a:chExt cx="757752" cy="678141"/>
            </a:xfrm>
          </p:grpSpPr>
          <p:sp>
            <p:nvSpPr>
              <p:cNvPr id="8" name="Oval 7"/>
              <p:cNvSpPr/>
              <p:nvPr/>
            </p:nvSpPr>
            <p:spPr>
              <a:xfrm rot="18735800">
                <a:off x="5181013" y="1660679"/>
                <a:ext cx="451671" cy="49877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759FFF">
                    <a:tint val="45000"/>
                    <a:satMod val="400000"/>
                  </a:srgbClr>
                </a:duotone>
              </a:blip>
              <a:srcRect t="14722" r="46625" b="35060"/>
              <a:stretch/>
            </p:blipFill>
            <p:spPr>
              <a:xfrm>
                <a:off x="5064762" y="1620521"/>
                <a:ext cx="664299" cy="62501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 rot="18735800">
                <a:off x="5590322" y="2066471"/>
                <a:ext cx="321589" cy="14279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38" descr="Male_symbol.pdf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78" r="18093"/>
            <a:stretch/>
          </p:blipFill>
          <p:spPr>
            <a:xfrm>
              <a:off x="8228314" y="5840766"/>
              <a:ext cx="674310" cy="65198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159271" y="3299530"/>
            <a:ext cx="1318207" cy="936541"/>
            <a:chOff x="6623887" y="4825597"/>
            <a:chExt cx="1318207" cy="9365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F72A2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623887" y="4825597"/>
              <a:ext cx="936541" cy="93654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2623" y="4837448"/>
              <a:ext cx="449471" cy="802133"/>
            </a:xfrm>
            <a:prstGeom prst="rect">
              <a:avLst/>
            </a:prstGeom>
          </p:spPr>
        </p:pic>
      </p:grpSp>
      <p:cxnSp>
        <p:nvCxnSpPr>
          <p:cNvPr id="45" name="Straight Arrow Connector 44"/>
          <p:cNvCxnSpPr/>
          <p:nvPr/>
        </p:nvCxnSpPr>
        <p:spPr>
          <a:xfrm flipV="1">
            <a:off x="5946588" y="4113515"/>
            <a:ext cx="379573" cy="732354"/>
          </a:xfrm>
          <a:prstGeom prst="straightConnector1">
            <a:avLst/>
          </a:prstGeom>
          <a:ln w="58166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9" idx="5"/>
          </p:cNvCxnSpPr>
          <p:nvPr/>
        </p:nvCxnSpPr>
        <p:spPr>
          <a:xfrm flipV="1">
            <a:off x="6487871" y="4736707"/>
            <a:ext cx="727957" cy="532148"/>
          </a:xfrm>
          <a:prstGeom prst="straightConnector1">
            <a:avLst/>
          </a:prstGeom>
          <a:ln w="58166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5280" y="1752069"/>
            <a:ext cx="0" cy="1303616"/>
          </a:xfrm>
          <a:prstGeom prst="line">
            <a:avLst/>
          </a:prstGeom>
          <a:ln w="762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280" y="3460728"/>
            <a:ext cx="0" cy="936552"/>
          </a:xfrm>
          <a:prstGeom prst="line">
            <a:avLst/>
          </a:prstGeom>
          <a:ln w="762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691865" y="748183"/>
            <a:ext cx="3055752" cy="2307502"/>
            <a:chOff x="5604388" y="905704"/>
            <a:chExt cx="2833195" cy="2139442"/>
          </a:xfrm>
        </p:grpSpPr>
        <p:sp>
          <p:nvSpPr>
            <p:cNvPr id="12" name="TextBox 11"/>
            <p:cNvSpPr txBox="1"/>
            <p:nvPr/>
          </p:nvSpPr>
          <p:spPr>
            <a:xfrm>
              <a:off x="5604388" y="2845091"/>
              <a:ext cx="28331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http://</a:t>
              </a:r>
              <a:r>
                <a:rPr lang="en-US" sz="700" dirty="0" err="1"/>
                <a:t>www.scientificamerican.com</a:t>
              </a:r>
              <a:r>
                <a:rPr lang="en-US" sz="700" dirty="0"/>
                <a:t>/article/autism-genetic-mutations/</a:t>
              </a:r>
            </a:p>
          </p:txBody>
        </p:sp>
        <p:pic>
          <p:nvPicPr>
            <p:cNvPr id="13" name="Picture 12" descr="autismGenetic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056" y="905704"/>
              <a:ext cx="1949232" cy="1949232"/>
            </a:xfrm>
            <a:prstGeom prst="rect">
              <a:avLst/>
            </a:prstGeom>
          </p:spPr>
        </p:pic>
      </p:grpSp>
      <p:cxnSp>
        <p:nvCxnSpPr>
          <p:cNvPr id="29" name="Straight Connector 28"/>
          <p:cNvCxnSpPr/>
          <p:nvPr/>
        </p:nvCxnSpPr>
        <p:spPr>
          <a:xfrm>
            <a:off x="335280" y="4800579"/>
            <a:ext cx="0" cy="1713185"/>
          </a:xfrm>
          <a:prstGeom prst="line">
            <a:avLst/>
          </a:prstGeom>
          <a:ln w="762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1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74727" cy="829584"/>
          </a:xfrm>
          <a:solidFill>
            <a:srgbClr val="ACCBF9">
              <a:alpha val="72000"/>
            </a:srgbClr>
          </a:solidFill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1" y="1551243"/>
            <a:ext cx="3742312" cy="3650641"/>
          </a:xfrm>
          <a:solidFill>
            <a:schemeClr val="bg2">
              <a:alpha val="71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u="sng" dirty="0" smtClean="0"/>
              <a:t>Mentors &amp; colleagues</a:t>
            </a:r>
          </a:p>
          <a:p>
            <a:r>
              <a:rPr lang="en-US" sz="2600" dirty="0" smtClean="0"/>
              <a:t>Dan </a:t>
            </a:r>
            <a:r>
              <a:rPr lang="en-US" sz="2600" dirty="0" err="1" smtClean="0"/>
              <a:t>Geschwind</a:t>
            </a:r>
            <a:endParaRPr lang="en-US" sz="2600" dirty="0" smtClean="0"/>
          </a:p>
          <a:p>
            <a:r>
              <a:rPr lang="en-US" sz="2600" dirty="0" smtClean="0"/>
              <a:t>Rita Cantor</a:t>
            </a:r>
          </a:p>
          <a:p>
            <a:r>
              <a:rPr lang="en-US" sz="2600" dirty="0" smtClean="0"/>
              <a:t>Art Arnold</a:t>
            </a:r>
          </a:p>
          <a:p>
            <a:r>
              <a:rPr lang="en-US" sz="2600" dirty="0" smtClean="0"/>
              <a:t>Nelson </a:t>
            </a:r>
            <a:r>
              <a:rPr lang="en-US" sz="2600" dirty="0" err="1" smtClean="0"/>
              <a:t>Freimer</a:t>
            </a:r>
            <a:endParaRPr lang="en-US" sz="2600" dirty="0" smtClean="0"/>
          </a:p>
          <a:p>
            <a:r>
              <a:rPr lang="en-US" sz="2600" dirty="0" err="1" smtClean="0"/>
              <a:t>Jenni</a:t>
            </a:r>
            <a:r>
              <a:rPr lang="en-US" sz="2600" dirty="0" smtClean="0"/>
              <a:t> Lowe</a:t>
            </a:r>
          </a:p>
          <a:p>
            <a:r>
              <a:rPr lang="en-US" sz="2600" dirty="0" err="1" smtClean="0"/>
              <a:t>Neelroop</a:t>
            </a:r>
            <a:r>
              <a:rPr lang="en-US" sz="2600" dirty="0" smtClean="0"/>
              <a:t> </a:t>
            </a:r>
            <a:r>
              <a:rPr lang="en-US" sz="2600" dirty="0" err="1" smtClean="0"/>
              <a:t>Parikshak</a:t>
            </a:r>
            <a:endParaRPr lang="en-US" sz="2600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306043" y="1551242"/>
            <a:ext cx="4216596" cy="5128172"/>
          </a:xfrm>
          <a:solidFill>
            <a:srgbClr val="ACCBF9">
              <a:alpha val="73000"/>
            </a:srgb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u="sng" dirty="0" smtClean="0"/>
              <a:t>Data sources</a:t>
            </a:r>
          </a:p>
          <a:p>
            <a:pPr>
              <a:spcBef>
                <a:spcPts val="24"/>
              </a:spcBef>
            </a:pPr>
            <a:r>
              <a:rPr lang="en-US" sz="2400" dirty="0" smtClean="0"/>
              <a:t>AGRE</a:t>
            </a:r>
          </a:p>
          <a:p>
            <a:pPr>
              <a:spcBef>
                <a:spcPts val="24"/>
              </a:spcBef>
            </a:pPr>
            <a:r>
              <a:rPr lang="en-US" sz="2400" dirty="0" err="1" smtClean="0"/>
              <a:t>BrainSpan</a:t>
            </a:r>
            <a:endParaRPr lang="en-US" sz="2400" dirty="0" smtClean="0"/>
          </a:p>
          <a:p>
            <a:pPr marL="0" indent="0">
              <a:spcBef>
                <a:spcPts val="24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u="sng" dirty="0" smtClean="0"/>
              <a:t>Funding</a:t>
            </a:r>
          </a:p>
          <a:p>
            <a:pPr>
              <a:spcBef>
                <a:spcPts val="24"/>
              </a:spcBef>
            </a:pPr>
            <a:r>
              <a:rPr lang="en-US" sz="2400" dirty="0" smtClean="0"/>
              <a:t>NIMH: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ACE Network, </a:t>
            </a:r>
          </a:p>
          <a:p>
            <a:pPr marL="541338" lvl="1" indent="87313">
              <a:spcBef>
                <a:spcPts val="0"/>
              </a:spcBef>
              <a:buNone/>
            </a:pPr>
            <a:r>
              <a:rPr lang="en-US" sz="1800" dirty="0" smtClean="0"/>
              <a:t>R01MH081754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ACE Center</a:t>
            </a:r>
            <a:r>
              <a:rPr lang="en-US" sz="1800" dirty="0" smtClean="0"/>
              <a:t>, </a:t>
            </a:r>
            <a:r>
              <a:rPr lang="en-US" sz="1800" dirty="0"/>
              <a:t>3P50 </a:t>
            </a:r>
            <a:r>
              <a:rPr lang="en-US" sz="1800" dirty="0" smtClean="0"/>
              <a:t>HD055784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Ruth L. </a:t>
            </a:r>
            <a:r>
              <a:rPr lang="en-US" sz="2200" dirty="0" err="1" smtClean="0"/>
              <a:t>Kirschstein</a:t>
            </a:r>
            <a:r>
              <a:rPr lang="en-US" sz="2200" dirty="0" smtClean="0"/>
              <a:t> NRSA</a:t>
            </a:r>
            <a:r>
              <a:rPr lang="en-US" sz="1800" dirty="0" smtClean="0"/>
              <a:t>, </a:t>
            </a:r>
            <a:r>
              <a:rPr lang="en-US" sz="1800" dirty="0"/>
              <a:t>F31 MH093086</a:t>
            </a:r>
          </a:p>
          <a:p>
            <a:r>
              <a:rPr lang="en-US" sz="2400" dirty="0"/>
              <a:t>ARCS Foundation</a:t>
            </a:r>
          </a:p>
          <a:p>
            <a:r>
              <a:rPr lang="en-US" sz="2400" dirty="0"/>
              <a:t>UCLA Graduate </a:t>
            </a:r>
            <a:r>
              <a:rPr lang="en-US" sz="2400" dirty="0" smtClean="0"/>
              <a:t>Division</a:t>
            </a:r>
          </a:p>
          <a:p>
            <a:endParaRPr lang="en-US" dirty="0"/>
          </a:p>
        </p:txBody>
      </p:sp>
      <p:pic>
        <p:nvPicPr>
          <p:cNvPr id="5" name="Picture 4" descr="DGSOM_PMS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478"/>
          <a:stretch/>
        </p:blipFill>
        <p:spPr>
          <a:xfrm>
            <a:off x="7631109" y="44304"/>
            <a:ext cx="1371600" cy="13186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00403" y="2469172"/>
            <a:ext cx="2879225" cy="529172"/>
            <a:chOff x="373551" y="1440700"/>
            <a:chExt cx="4877512" cy="896436"/>
          </a:xfrm>
        </p:grpSpPr>
        <p:sp>
          <p:nvSpPr>
            <p:cNvPr id="7" name="Rectangle 6"/>
            <p:cNvSpPr/>
            <p:nvPr/>
          </p:nvSpPr>
          <p:spPr>
            <a:xfrm>
              <a:off x="373551" y="1440700"/>
              <a:ext cx="4877512" cy="89643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Brainspan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24000"/>
              <a:ext cx="4711700" cy="7239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/>
          <a:stretch/>
        </p:blipFill>
        <p:spPr>
          <a:xfrm>
            <a:off x="6799934" y="1453554"/>
            <a:ext cx="2202775" cy="879865"/>
          </a:xfrm>
          <a:prstGeom prst="rect">
            <a:avLst/>
          </a:prstGeom>
        </p:spPr>
      </p:pic>
      <p:pic>
        <p:nvPicPr>
          <p:cNvPr id="4" name="Picture 3" descr="NIMH-logo-MyVectorVersion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2" b="4412"/>
          <a:stretch/>
        </p:blipFill>
        <p:spPr>
          <a:xfrm>
            <a:off x="6407282" y="3150876"/>
            <a:ext cx="2304538" cy="7144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5393" y="4015320"/>
            <a:ext cx="1958275" cy="6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345" y="533400"/>
            <a:ext cx="6130946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 discovery:</a:t>
            </a:r>
            <a:br>
              <a:rPr lang="en-US" dirty="0" smtClean="0"/>
            </a:br>
            <a:r>
              <a:rPr lang="en-US" sz="2900" dirty="0" err="1" smtClean="0"/>
              <a:t>Exome</a:t>
            </a:r>
            <a:r>
              <a:rPr lang="en-US" sz="2900" dirty="0" smtClean="0"/>
              <a:t> sequencing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088353"/>
            <a:ext cx="4661876" cy="15816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2012, </a:t>
            </a:r>
            <a:r>
              <a:rPr lang="en-US" dirty="0" err="1" smtClean="0"/>
              <a:t>exome</a:t>
            </a:r>
            <a:r>
              <a:rPr lang="en-US" dirty="0" smtClean="0"/>
              <a:t> sequencing completed on </a:t>
            </a:r>
            <a:r>
              <a:rPr lang="en-US" b="1" dirty="0" smtClean="0"/>
              <a:t>987 patients </a:t>
            </a:r>
            <a:r>
              <a:rPr lang="en-US" dirty="0" smtClean="0"/>
              <a:t>from simplex families</a:t>
            </a:r>
          </a:p>
          <a:p>
            <a:pPr lvl="1"/>
            <a:r>
              <a:rPr lang="en-US" dirty="0" smtClean="0"/>
              <a:t>Identified </a:t>
            </a:r>
            <a:r>
              <a:rPr lang="en-US" b="1" dirty="0" smtClean="0"/>
              <a:t>8 genes </a:t>
            </a:r>
            <a:r>
              <a:rPr lang="en-US" dirty="0" smtClean="0"/>
              <a:t>with ≥2 </a:t>
            </a:r>
            <a:r>
              <a:rPr lang="en-US" i="1" dirty="0" smtClean="0"/>
              <a:t>de novo</a:t>
            </a:r>
            <a:r>
              <a:rPr lang="en-US" dirty="0" smtClean="0"/>
              <a:t>, loss-of-function variants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472823" y="1957796"/>
            <a:ext cx="2705639" cy="1470213"/>
            <a:chOff x="5882590" y="1730215"/>
            <a:chExt cx="2705639" cy="1470213"/>
          </a:xfrm>
        </p:grpSpPr>
        <p:grpSp>
          <p:nvGrpSpPr>
            <p:cNvPr id="5" name="Group 4"/>
            <p:cNvGrpSpPr/>
            <p:nvPr/>
          </p:nvGrpSpPr>
          <p:grpSpPr>
            <a:xfrm>
              <a:off x="6857278" y="2183894"/>
              <a:ext cx="786993" cy="1012480"/>
              <a:chOff x="5795403" y="2653752"/>
              <a:chExt cx="887418" cy="1141678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882590" y="1730215"/>
              <a:ext cx="1139308" cy="1465739"/>
              <a:chOff x="5795403" y="2653752"/>
              <a:chExt cx="887418" cy="114167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 descr="autism_ribbon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387" y="2417053"/>
              <a:ext cx="244097" cy="42779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7448922" y="1734689"/>
              <a:ext cx="1139307" cy="1465739"/>
              <a:chOff x="7448922" y="1734689"/>
              <a:chExt cx="1139307" cy="146573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7840206" y="1734689"/>
                <a:ext cx="338256" cy="3382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840206" y="2158411"/>
                <a:ext cx="338256" cy="607349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840206" y="2593079"/>
                <a:ext cx="99635" cy="607349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078523" y="2593079"/>
                <a:ext cx="99635" cy="607349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7601936">
                <a:off x="8307386" y="2102535"/>
                <a:ext cx="79620" cy="48206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3998064" flipH="1">
                <a:off x="7650146" y="2087883"/>
                <a:ext cx="79620" cy="48206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rapezoid 34"/>
              <p:cNvSpPr/>
              <p:nvPr/>
            </p:nvSpPr>
            <p:spPr>
              <a:xfrm>
                <a:off x="7727950" y="2158869"/>
                <a:ext cx="571500" cy="739700"/>
              </a:xfrm>
              <a:prstGeom prst="trapezoid">
                <a:avLst>
                  <a:gd name="adj" fmla="val 24142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9" name="Picture 38" descr="helixMagnifyingGla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05922"/>
            <a:ext cx="1625369" cy="166388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17" y="3970832"/>
            <a:ext cx="2616200" cy="26924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607380" y="3671506"/>
            <a:ext cx="114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ndale Mono"/>
                <a:cs typeface="Andale Mono"/>
              </a:rPr>
              <a:t>Genome</a:t>
            </a:r>
            <a:endParaRPr lang="en-US" b="1" dirty="0">
              <a:latin typeface="Andale Mono"/>
              <a:cs typeface="Andale Mono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7380" y="3974722"/>
            <a:ext cx="2616200" cy="26924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981629" y="3668760"/>
            <a:ext cx="114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 err="1" smtClean="0">
                <a:solidFill>
                  <a:srgbClr val="3366FF"/>
                </a:solidFill>
                <a:latin typeface="Andale Mono"/>
                <a:cs typeface="Andale Mono"/>
              </a:rPr>
              <a:t>Exome</a:t>
            </a:r>
            <a:endParaRPr lang="en-US" b="1" u="sng" dirty="0">
              <a:solidFill>
                <a:srgbClr val="3366FF"/>
              </a:solidFill>
              <a:latin typeface="Andale Mono"/>
              <a:cs typeface="Andale Mono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617" y="3970832"/>
            <a:ext cx="2616200" cy="2692400"/>
          </a:xfrm>
          <a:prstGeom prst="rect">
            <a:avLst/>
          </a:prstGeom>
        </p:spPr>
      </p:pic>
      <p:sp>
        <p:nvSpPr>
          <p:cNvPr id="52" name="Content Placeholder 2"/>
          <p:cNvSpPr txBox="1">
            <a:spLocks/>
          </p:cNvSpPr>
          <p:nvPr/>
        </p:nvSpPr>
        <p:spPr>
          <a:xfrm>
            <a:off x="457201" y="4353167"/>
            <a:ext cx="4661876" cy="1581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Exome</a:t>
            </a:r>
            <a:r>
              <a:rPr lang="en-US" dirty="0" smtClean="0"/>
              <a:t> sequencing continues, now in </a:t>
            </a:r>
            <a:r>
              <a:rPr lang="en-US" b="1" dirty="0" smtClean="0"/>
              <a:t>~1,500 patients</a:t>
            </a:r>
          </a:p>
          <a:p>
            <a:pPr lvl="1"/>
            <a:r>
              <a:rPr lang="en-US" dirty="0" smtClean="0"/>
              <a:t>Identified </a:t>
            </a:r>
            <a:r>
              <a:rPr lang="en-US" b="1" dirty="0" smtClean="0"/>
              <a:t>18 genes </a:t>
            </a:r>
            <a:r>
              <a:rPr lang="en-US" dirty="0" smtClean="0"/>
              <a:t>with ≥2 </a:t>
            </a:r>
            <a:r>
              <a:rPr lang="en-US" i="1" dirty="0" smtClean="0"/>
              <a:t>de novo</a:t>
            </a:r>
            <a:r>
              <a:rPr lang="en-US" dirty="0" smtClean="0"/>
              <a:t>, loss-of-function variants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3312" y="5850220"/>
            <a:ext cx="266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Sanders, </a:t>
            </a:r>
            <a:r>
              <a:rPr lang="en-US" sz="1000" i="1" dirty="0" smtClean="0"/>
              <a:t>et al., IMFAR,</a:t>
            </a:r>
            <a:r>
              <a:rPr lang="en-US" sz="1000" dirty="0" smtClean="0"/>
              <a:t> 2014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1180120" y="3668760"/>
            <a:ext cx="366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Iossifov</a:t>
            </a:r>
            <a:r>
              <a:rPr lang="en-US" sz="1000" dirty="0" smtClean="0"/>
              <a:t>, </a:t>
            </a:r>
            <a:r>
              <a:rPr lang="en-US" sz="1000" i="1" dirty="0" smtClean="0"/>
              <a:t>et al., Neuron</a:t>
            </a:r>
            <a:r>
              <a:rPr lang="en-US" sz="1000" dirty="0" smtClean="0"/>
              <a:t>, 2012; Neale, </a:t>
            </a:r>
            <a:r>
              <a:rPr lang="en-US" sz="1000" i="1" dirty="0" smtClean="0"/>
              <a:t>et al., Nature</a:t>
            </a:r>
            <a:r>
              <a:rPr lang="en-US" sz="1000" dirty="0" smtClean="0"/>
              <a:t>, 2012; </a:t>
            </a:r>
            <a:r>
              <a:rPr lang="en-US" sz="1000" dirty="0" err="1" smtClean="0"/>
              <a:t>O’Roak</a:t>
            </a:r>
            <a:r>
              <a:rPr lang="en-US" sz="1000" dirty="0" smtClean="0"/>
              <a:t>, </a:t>
            </a:r>
            <a:r>
              <a:rPr lang="en-US" sz="1000" i="1" dirty="0" smtClean="0"/>
              <a:t>et al., Nature</a:t>
            </a:r>
            <a:r>
              <a:rPr lang="en-US" sz="1000" dirty="0" smtClean="0"/>
              <a:t>, 2012; Sanders, </a:t>
            </a:r>
            <a:r>
              <a:rPr lang="en-US" sz="1000" i="1" dirty="0" smtClean="0"/>
              <a:t>et al., Nature</a:t>
            </a:r>
            <a:r>
              <a:rPr lang="en-US" sz="1000" dirty="0" smtClean="0"/>
              <a:t>, 2012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1988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9" grpId="0"/>
      <p:bldP spid="50" grpId="0"/>
      <p:bldP spid="52" grpId="0"/>
      <p:bldP spid="53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190" y="533400"/>
            <a:ext cx="6629399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Monogenic ASD subtypes:</a:t>
            </a:r>
            <a:br>
              <a:rPr lang="en-US" dirty="0" smtClean="0"/>
            </a:br>
            <a:r>
              <a:rPr lang="en-US" sz="2900" dirty="0" smtClean="0"/>
              <a:t>CHD8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849680"/>
            <a:ext cx="4838410" cy="48768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500"/>
              </a:spcBef>
            </a:pPr>
            <a:r>
              <a:rPr lang="en-US" b="1" dirty="0" smtClean="0"/>
              <a:t>CHD8</a:t>
            </a:r>
            <a:r>
              <a:rPr lang="en-US" dirty="0" smtClean="0"/>
              <a:t> – first identified as ASD risk gene by </a:t>
            </a:r>
            <a:r>
              <a:rPr lang="en-US" dirty="0" err="1" smtClean="0"/>
              <a:t>exome</a:t>
            </a:r>
            <a:r>
              <a:rPr lang="en-US" dirty="0" smtClean="0"/>
              <a:t> sequencing</a:t>
            </a:r>
          </a:p>
          <a:p>
            <a:pPr>
              <a:spcBef>
                <a:spcPts val="1500"/>
              </a:spcBef>
            </a:pPr>
            <a:r>
              <a:rPr lang="en-US" dirty="0" smtClean="0"/>
              <a:t>CHD8 sequencing in 3,730 patients &amp; 8,792 controls identified </a:t>
            </a:r>
            <a:r>
              <a:rPr lang="en-US" b="1" dirty="0" smtClean="0"/>
              <a:t>15 protein-damaging mutations</a:t>
            </a:r>
          </a:p>
          <a:p>
            <a:pPr>
              <a:spcBef>
                <a:spcPts val="1500"/>
              </a:spcBef>
              <a:spcAft>
                <a:spcPts val="600"/>
              </a:spcAft>
            </a:pPr>
            <a:r>
              <a:rPr lang="en-US" b="1" dirty="0" smtClean="0"/>
              <a:t>Features of mutation-carrying patients: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ASD diagnosis (87%)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Macrocephaly (80%)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Gastrointestinal problems (80%)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Facial structure abnormalities (67-78%)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Sleep problems (67%)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Intellectual disability (60%)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Problems with attention (60%)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8175" y="207450"/>
            <a:ext cx="1812346" cy="1304899"/>
            <a:chOff x="128175" y="207450"/>
            <a:chExt cx="1812346" cy="1304899"/>
          </a:xfrm>
        </p:grpSpPr>
        <p:pic>
          <p:nvPicPr>
            <p:cNvPr id="5" name="Picture 4" descr="karyotype-pinkGra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3" t="8919" r="14559" b="6987"/>
            <a:stretch/>
          </p:blipFill>
          <p:spPr>
            <a:xfrm>
              <a:off x="128175" y="207450"/>
              <a:ext cx="1812346" cy="1304899"/>
            </a:xfrm>
            <a:prstGeom prst="rect">
              <a:avLst/>
            </a:prstGeom>
          </p:spPr>
        </p:pic>
        <p:sp>
          <p:nvSpPr>
            <p:cNvPr id="6" name="Lightning Bolt 5"/>
            <p:cNvSpPr/>
            <p:nvPr/>
          </p:nvSpPr>
          <p:spPr>
            <a:xfrm>
              <a:off x="302955" y="1095183"/>
              <a:ext cx="244695" cy="221367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720" y="1508946"/>
            <a:ext cx="3311175" cy="5183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4790" y="6624420"/>
            <a:ext cx="1734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Bernier, </a:t>
            </a:r>
            <a:r>
              <a:rPr lang="en-US" sz="1000" i="1" dirty="0" smtClean="0"/>
              <a:t>et al., Cell,</a:t>
            </a:r>
            <a:r>
              <a:rPr lang="en-US" sz="1000" dirty="0" smtClean="0"/>
              <a:t> 2014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9978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760" y="533400"/>
            <a:ext cx="6770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 discovery:</a:t>
            </a:r>
            <a:br>
              <a:rPr lang="en-US" dirty="0" smtClean="0"/>
            </a:br>
            <a:r>
              <a:rPr lang="en-US" sz="2900" dirty="0" smtClean="0"/>
              <a:t>Genome sequencing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3200"/>
            <a:ext cx="4882713" cy="221232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056"/>
              </a:spcBef>
            </a:pPr>
            <a:r>
              <a:rPr lang="en-US" dirty="0" smtClean="0"/>
              <a:t>In 2013, whole-genome sequencing completed in 32 Canadian families</a:t>
            </a:r>
          </a:p>
          <a:p>
            <a:pPr>
              <a:spcBef>
                <a:spcPts val="1056"/>
              </a:spcBef>
              <a:spcAft>
                <a:spcPts val="300"/>
              </a:spcAft>
            </a:pPr>
            <a:r>
              <a:rPr lang="en-US" dirty="0" smtClean="0"/>
              <a:t>Identified “mutations of interest” in 16 families, some with clinical utility: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Co-occurring medical conditions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Younger siblings with mutation</a:t>
            </a:r>
          </a:p>
          <a:p>
            <a:pPr>
              <a:spcBef>
                <a:spcPts val="1056"/>
              </a:spcBef>
            </a:pPr>
            <a:r>
              <a:rPr lang="en-US" dirty="0" smtClean="0"/>
              <a:t>Higher cost than </a:t>
            </a:r>
            <a:r>
              <a:rPr lang="en-US" dirty="0" err="1" smtClean="0"/>
              <a:t>exome</a:t>
            </a:r>
            <a:r>
              <a:rPr lang="en-US" dirty="0" smtClean="0"/>
              <a:t> sequencing, but better coverage of interpretable genomic regions</a:t>
            </a:r>
          </a:p>
        </p:txBody>
      </p:sp>
      <p:pic>
        <p:nvPicPr>
          <p:cNvPr id="4" name="Picture 3" descr="helixMagnifyingGl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05922"/>
            <a:ext cx="1625369" cy="16638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46711" y="1955394"/>
            <a:ext cx="3191067" cy="1733989"/>
            <a:chOff x="5882590" y="1730215"/>
            <a:chExt cx="2705639" cy="1470213"/>
          </a:xfrm>
        </p:grpSpPr>
        <p:grpSp>
          <p:nvGrpSpPr>
            <p:cNvPr id="6" name="Group 5"/>
            <p:cNvGrpSpPr/>
            <p:nvPr/>
          </p:nvGrpSpPr>
          <p:grpSpPr>
            <a:xfrm>
              <a:off x="6857278" y="2183894"/>
              <a:ext cx="786993" cy="1012480"/>
              <a:chOff x="5795403" y="2653752"/>
              <a:chExt cx="887418" cy="114167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882590" y="1730215"/>
              <a:ext cx="1139308" cy="1465739"/>
              <a:chOff x="5795403" y="2653752"/>
              <a:chExt cx="887418" cy="114167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100178" y="2653752"/>
                <a:ext cx="263471" cy="2634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100178" y="2983793"/>
                <a:ext cx="263471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100178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285805" y="3322360"/>
                <a:ext cx="77607" cy="47307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7601936">
                <a:off x="6464069" y="2940271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13998064" flipH="1">
                <a:off x="5952138" y="2928858"/>
                <a:ext cx="62017" cy="37548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 descr="autism_ribbon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28" b="98066" l="3390" r="976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387" y="2417053"/>
              <a:ext cx="244097" cy="42779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448922" y="1734689"/>
              <a:ext cx="1139307" cy="1465739"/>
              <a:chOff x="7448922" y="1734689"/>
              <a:chExt cx="1139307" cy="146573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840206" y="1734689"/>
                <a:ext cx="338256" cy="3382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840206" y="2158411"/>
                <a:ext cx="338256" cy="607349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840206" y="2593079"/>
                <a:ext cx="99635" cy="607349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078523" y="2593079"/>
                <a:ext cx="99635" cy="607349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7601936">
                <a:off x="8307386" y="2102535"/>
                <a:ext cx="79620" cy="48206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3998064" flipH="1">
                <a:off x="7650146" y="2087883"/>
                <a:ext cx="79620" cy="48206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rapezoid 15"/>
              <p:cNvSpPr/>
              <p:nvPr/>
            </p:nvSpPr>
            <p:spPr>
              <a:xfrm>
                <a:off x="7727950" y="2158869"/>
                <a:ext cx="571500" cy="739700"/>
              </a:xfrm>
              <a:prstGeom prst="trapezoid">
                <a:avLst>
                  <a:gd name="adj" fmla="val 24142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964" y="4629732"/>
            <a:ext cx="2933700" cy="838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664" y="4596184"/>
            <a:ext cx="3022600" cy="838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3364" y="5801881"/>
            <a:ext cx="5295900" cy="8382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172964" y="4331234"/>
            <a:ext cx="2780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 smtClean="0"/>
              <a:t>Reference </a:t>
            </a:r>
            <a:r>
              <a:rPr lang="en-US" sz="1500" u="sng" dirty="0" err="1" smtClean="0"/>
              <a:t>exome</a:t>
            </a:r>
            <a:r>
              <a:rPr lang="en-US" sz="1500" u="sng" dirty="0" smtClean="0"/>
              <a:t> sequence</a:t>
            </a:r>
            <a:endParaRPr lang="en-US" sz="1500" u="sng" dirty="0"/>
          </a:p>
        </p:txBody>
      </p:sp>
      <p:sp>
        <p:nvSpPr>
          <p:cNvPr id="45" name="TextBox 44"/>
          <p:cNvSpPr txBox="1"/>
          <p:nvPr/>
        </p:nvSpPr>
        <p:spPr>
          <a:xfrm>
            <a:off x="6106664" y="4331234"/>
            <a:ext cx="2862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 smtClean="0"/>
              <a:t>Experimental </a:t>
            </a:r>
            <a:r>
              <a:rPr lang="en-US" sz="1500" u="sng" dirty="0" err="1" smtClean="0"/>
              <a:t>exome</a:t>
            </a:r>
            <a:r>
              <a:rPr lang="en-US" sz="1500" u="sng" dirty="0" smtClean="0"/>
              <a:t> sequence</a:t>
            </a:r>
            <a:endParaRPr lang="en-US" sz="1500" u="sng" dirty="0"/>
          </a:p>
        </p:txBody>
      </p:sp>
      <p:sp>
        <p:nvSpPr>
          <p:cNvPr id="46" name="TextBox 45"/>
          <p:cNvSpPr txBox="1"/>
          <p:nvPr/>
        </p:nvSpPr>
        <p:spPr>
          <a:xfrm>
            <a:off x="3180952" y="5522618"/>
            <a:ext cx="39832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 err="1"/>
              <a:t>E</a:t>
            </a:r>
            <a:r>
              <a:rPr lang="en-US" sz="1500" u="sng" dirty="0" err="1" smtClean="0"/>
              <a:t>xome</a:t>
            </a:r>
            <a:r>
              <a:rPr lang="en-US" sz="1500" u="sng" dirty="0" smtClean="0"/>
              <a:t> sequence from genome sequencing</a:t>
            </a:r>
            <a:endParaRPr lang="en-US" sz="1500" u="sng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567" y="4320853"/>
            <a:ext cx="2087934" cy="23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7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5938515" y="1558953"/>
            <a:ext cx="2296653" cy="1487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756" y="533400"/>
            <a:ext cx="6101363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Biological mechanisms:</a:t>
            </a:r>
            <a:br>
              <a:rPr lang="en-US" dirty="0" smtClean="0"/>
            </a:br>
            <a:r>
              <a:rPr lang="en-US" sz="2900" dirty="0" smtClean="0"/>
              <a:t>Gene expression in human brain</a:t>
            </a:r>
            <a:endParaRPr lang="en-US" sz="29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</a:blip>
          <a:srcRect l="12633" t="126" r="11583" b="1778"/>
          <a:stretch/>
        </p:blipFill>
        <p:spPr>
          <a:xfrm>
            <a:off x="158034" y="147423"/>
            <a:ext cx="1724348" cy="148986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868341"/>
            <a:ext cx="5235297" cy="1498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is the function of ASD risk genes in the developing human brain?</a:t>
            </a:r>
          </a:p>
          <a:p>
            <a:r>
              <a:rPr lang="en-US" dirty="0" smtClean="0"/>
              <a:t>Autism risk genes are co-expressed: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09675" y="3084833"/>
            <a:ext cx="4663046" cy="1035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/>
              <a:t>When? </a:t>
            </a:r>
          </a:p>
          <a:p>
            <a:pPr lvl="2">
              <a:spcAft>
                <a:spcPts val="600"/>
              </a:spcAft>
            </a:pPr>
            <a:r>
              <a:rPr lang="en-US" sz="2200" dirty="0"/>
              <a:t>M</a:t>
            </a:r>
            <a:r>
              <a:rPr lang="en-US" sz="2200" dirty="0" smtClean="0"/>
              <a:t>id-fetal development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19478"/>
          <a:stretch/>
        </p:blipFill>
        <p:spPr>
          <a:xfrm>
            <a:off x="4636636" y="3920163"/>
            <a:ext cx="4253930" cy="2772915"/>
          </a:xfrm>
          <a:prstGeom prst="rect">
            <a:avLst/>
          </a:prstGeom>
        </p:spPr>
      </p:pic>
      <p:pic>
        <p:nvPicPr>
          <p:cNvPr id="16" name="Picture 15" descr="prefrontalCortexBrai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1" y="4388015"/>
            <a:ext cx="2747542" cy="1843142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548470" y="3084833"/>
            <a:ext cx="3795955" cy="968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/>
              <a:t>Where?</a:t>
            </a:r>
          </a:p>
          <a:p>
            <a:pPr lvl="2"/>
            <a:r>
              <a:rPr lang="en-US" sz="2200" dirty="0" smtClean="0"/>
              <a:t>In prefrontal neocortex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0756" y="6624420"/>
            <a:ext cx="4298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Parikshak</a:t>
            </a:r>
            <a:r>
              <a:rPr lang="en-US" sz="1000" dirty="0"/>
              <a:t>,</a:t>
            </a:r>
            <a:r>
              <a:rPr lang="en-US" sz="1000" dirty="0" smtClean="0"/>
              <a:t> </a:t>
            </a:r>
            <a:r>
              <a:rPr lang="en-US" sz="1000" i="1" dirty="0" smtClean="0"/>
              <a:t>et al., Cell,</a:t>
            </a:r>
            <a:r>
              <a:rPr lang="en-US" sz="1000" dirty="0" smtClean="0"/>
              <a:t> 2013; </a:t>
            </a:r>
            <a:r>
              <a:rPr lang="en-US" sz="1000" dirty="0" err="1" smtClean="0"/>
              <a:t>Willsey</a:t>
            </a:r>
            <a:r>
              <a:rPr lang="en-US" sz="1000" dirty="0" smtClean="0"/>
              <a:t>, </a:t>
            </a:r>
            <a:r>
              <a:rPr lang="en-US" sz="1000" i="1" dirty="0" smtClean="0"/>
              <a:t>et al., Cell</a:t>
            </a:r>
            <a:r>
              <a:rPr lang="en-US" sz="1000" dirty="0" smtClean="0"/>
              <a:t>,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0683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420" y="465360"/>
            <a:ext cx="6939856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Genetic architecture:</a:t>
            </a:r>
            <a:br>
              <a:rPr lang="en-US" dirty="0" smtClean="0"/>
            </a:br>
            <a:r>
              <a:rPr lang="en-US" sz="2600" dirty="0" smtClean="0"/>
              <a:t>Autism shares genetics with other psychiatric conditions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24" y="1663677"/>
            <a:ext cx="8436251" cy="965135"/>
          </a:xfrm>
        </p:spPr>
        <p:txBody>
          <a:bodyPr>
            <a:normAutofit/>
          </a:bodyPr>
          <a:lstStyle/>
          <a:p>
            <a:r>
              <a:rPr lang="en-US" sz="2200" dirty="0" smtClean="0"/>
              <a:t>Different psychiatric conditions can show overlapping symptoms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istinct </a:t>
            </a:r>
            <a:r>
              <a:rPr lang="en-US" b="1" u="sng" dirty="0" smtClean="0"/>
              <a:t>categories</a:t>
            </a:r>
            <a:r>
              <a:rPr lang="en-US" dirty="0" smtClean="0"/>
              <a:t> may actually be a </a:t>
            </a:r>
            <a:r>
              <a:rPr lang="en-US" b="1" u="sng" dirty="0" smtClean="0"/>
              <a:t>spectrum</a:t>
            </a:r>
          </a:p>
        </p:txBody>
      </p:sp>
      <p:pic>
        <p:nvPicPr>
          <p:cNvPr id="4" name="Picture 3" descr="blueprint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12065"/>
          <a:stretch/>
        </p:blipFill>
        <p:spPr>
          <a:xfrm flipV="1">
            <a:off x="139688" y="151731"/>
            <a:ext cx="1776711" cy="135181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4025" y="3410423"/>
            <a:ext cx="2004167" cy="1381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  <a:p>
            <a:pPr lvl="1"/>
            <a:r>
              <a:rPr lang="en-US" sz="1600" dirty="0" smtClean="0"/>
              <a:t>Some genetic variants contribute to risk for both autism </a:t>
            </a:r>
            <a:r>
              <a:rPr lang="en-US" sz="1600" i="1" dirty="0" smtClean="0"/>
              <a:t>and</a:t>
            </a:r>
            <a:r>
              <a:rPr lang="en-US" sz="1600" dirty="0" smtClean="0"/>
              <a:t> schizophrenia</a:t>
            </a:r>
          </a:p>
          <a:p>
            <a:pPr lvl="1"/>
            <a:r>
              <a:rPr lang="en-US" sz="1600" dirty="0" smtClean="0"/>
              <a:t>Little genetic overlap found between autism and ADHD, so far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142961" y="2578437"/>
            <a:ext cx="4327608" cy="721355"/>
            <a:chOff x="4142961" y="2693901"/>
            <a:chExt cx="4327608" cy="721355"/>
          </a:xfrm>
        </p:grpSpPr>
        <p:pic>
          <p:nvPicPr>
            <p:cNvPr id="6" name="Picture 5" descr="spectrum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" t="38076" b="44936"/>
            <a:stretch/>
          </p:blipFill>
          <p:spPr>
            <a:xfrm flipH="1">
              <a:off x="4746215" y="2693901"/>
              <a:ext cx="2486113" cy="36246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04141" y="2986647"/>
              <a:ext cx="10716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Autism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42961" y="2998672"/>
              <a:ext cx="10716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ADHD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68825" y="3135139"/>
              <a:ext cx="7668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OCD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60766" y="3133424"/>
              <a:ext cx="18299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Schizophrenia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49559" y="2982759"/>
              <a:ext cx="18299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Bipolar disorder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40589" y="3138257"/>
              <a:ext cx="18299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Major depression</a:t>
              </a:r>
              <a:endParaRPr lang="en-US" sz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92508" y="2578438"/>
            <a:ext cx="2861264" cy="692298"/>
            <a:chOff x="1092508" y="2693902"/>
            <a:chExt cx="2861264" cy="692298"/>
          </a:xfrm>
        </p:grpSpPr>
        <p:grpSp>
          <p:nvGrpSpPr>
            <p:cNvPr id="16" name="Group 15"/>
            <p:cNvGrpSpPr/>
            <p:nvPr/>
          </p:nvGrpSpPr>
          <p:grpSpPr>
            <a:xfrm>
              <a:off x="1351650" y="2693902"/>
              <a:ext cx="2484387" cy="362468"/>
              <a:chOff x="5221488" y="3457993"/>
              <a:chExt cx="2484387" cy="65457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334509" y="3457993"/>
                <a:ext cx="371366" cy="654573"/>
              </a:xfrm>
              <a:prstGeom prst="rect">
                <a:avLst/>
              </a:prstGeom>
              <a:solidFill>
                <a:srgbClr val="FF66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070763" y="3457993"/>
                <a:ext cx="371366" cy="654573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28031" y="3457993"/>
                <a:ext cx="371366" cy="654573"/>
              </a:xfrm>
              <a:prstGeom prst="rect">
                <a:avLst/>
              </a:prstGeom>
              <a:solidFill>
                <a:srgbClr val="3366FF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699397" y="3457993"/>
                <a:ext cx="371366" cy="654573"/>
              </a:xfrm>
              <a:prstGeom prst="rect">
                <a:avLst/>
              </a:prstGeom>
              <a:solidFill>
                <a:srgbClr val="008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66851" y="3457993"/>
                <a:ext cx="161179" cy="654573"/>
              </a:xfrm>
              <a:prstGeom prst="rect">
                <a:avLst/>
              </a:prstGeom>
              <a:solidFill>
                <a:srgbClr val="00009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798837" y="3457993"/>
                <a:ext cx="368015" cy="654573"/>
              </a:xfrm>
              <a:prstGeom prst="rect">
                <a:avLst/>
              </a:prstGeom>
              <a:solidFill>
                <a:srgbClr val="431F9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99584" y="3457993"/>
                <a:ext cx="293043" cy="654573"/>
              </a:xfrm>
              <a:prstGeom prst="rect">
                <a:avLst/>
              </a:prstGeom>
              <a:solidFill>
                <a:srgbClr val="9B2FA7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221488" y="3457993"/>
                <a:ext cx="278096" cy="654573"/>
              </a:xfrm>
              <a:prstGeom prst="rect">
                <a:avLst/>
              </a:prstGeom>
              <a:solidFill>
                <a:srgbClr val="92010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 rot="19800000">
              <a:off x="2304947" y="3076422"/>
              <a:ext cx="494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ASD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9800000">
              <a:off x="1092508" y="3109201"/>
              <a:ext cx="10716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ADHD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9800000">
              <a:off x="1612246" y="3084283"/>
              <a:ext cx="7668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OCD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9800000">
              <a:off x="2610276" y="3060366"/>
              <a:ext cx="609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SCZ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9800000">
              <a:off x="3026376" y="3053852"/>
              <a:ext cx="5318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BPD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9800000">
              <a:off x="3302785" y="3065750"/>
              <a:ext cx="650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MDD</a:t>
              </a:r>
              <a:endParaRPr lang="en-US" sz="1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35640" y="3534431"/>
            <a:ext cx="3795725" cy="3122276"/>
            <a:chOff x="5335640" y="3534431"/>
            <a:chExt cx="3795725" cy="3122276"/>
          </a:xfrm>
        </p:grpSpPr>
        <p:sp>
          <p:nvSpPr>
            <p:cNvPr id="44" name="Rectangle 43"/>
            <p:cNvSpPr/>
            <p:nvPr/>
          </p:nvSpPr>
          <p:spPr>
            <a:xfrm>
              <a:off x="5335640" y="3534431"/>
              <a:ext cx="3708537" cy="3122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b="2049"/>
            <a:stretch/>
          </p:blipFill>
          <p:spPr>
            <a:xfrm>
              <a:off x="5335640" y="3600245"/>
              <a:ext cx="3795725" cy="3056462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2522764" y="6656706"/>
            <a:ext cx="6681564" cy="23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err="1" smtClean="0"/>
              <a:t>Fromer</a:t>
            </a:r>
            <a:r>
              <a:rPr lang="en-US" sz="900" dirty="0" smtClean="0"/>
              <a:t>, </a:t>
            </a:r>
            <a:r>
              <a:rPr lang="en-US" sz="900" i="1" dirty="0" smtClean="0"/>
              <a:t>et al., Nature, </a:t>
            </a:r>
            <a:r>
              <a:rPr lang="en-US" sz="900" dirty="0" smtClean="0"/>
              <a:t>2014; Cross-Disorder Group of the Psychiatric Genomics Consortium, </a:t>
            </a:r>
            <a:r>
              <a:rPr lang="en-US" sz="900" i="1" dirty="0" smtClean="0"/>
              <a:t>Lancet</a:t>
            </a:r>
            <a:r>
              <a:rPr lang="en-US" sz="900" dirty="0" smtClean="0"/>
              <a:t> &amp; </a:t>
            </a:r>
            <a:r>
              <a:rPr lang="en-US" sz="900" i="1" dirty="0" smtClean="0"/>
              <a:t>Nature Genetics</a:t>
            </a:r>
            <a:r>
              <a:rPr lang="en-US" sz="900" dirty="0" smtClean="0"/>
              <a:t>, 2013</a:t>
            </a:r>
            <a:endParaRPr lang="en-US" sz="9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2714557" y="3922433"/>
            <a:ext cx="2469922" cy="2734275"/>
            <a:chOff x="2714557" y="3922433"/>
            <a:chExt cx="2469922" cy="2734275"/>
          </a:xfrm>
        </p:grpSpPr>
        <p:sp>
          <p:nvSpPr>
            <p:cNvPr id="46" name="Rectangle 45"/>
            <p:cNvSpPr/>
            <p:nvPr/>
          </p:nvSpPr>
          <p:spPr>
            <a:xfrm>
              <a:off x="2714557" y="4079680"/>
              <a:ext cx="2469922" cy="25770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coheritabilityPlot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642"/>
            <a:stretch/>
          </p:blipFill>
          <p:spPr>
            <a:xfrm>
              <a:off x="2780611" y="3922433"/>
              <a:ext cx="2403868" cy="2691011"/>
            </a:xfrm>
            <a:prstGeom prst="rect">
              <a:avLst/>
            </a:prstGeom>
          </p:spPr>
        </p:pic>
      </p:grpSp>
      <p:sp>
        <p:nvSpPr>
          <p:cNvPr id="43" name="Content Placeholder 2"/>
          <p:cNvSpPr txBox="1">
            <a:spLocks/>
          </p:cNvSpPr>
          <p:nvPr/>
        </p:nvSpPr>
        <p:spPr>
          <a:xfrm>
            <a:off x="464754" y="3416404"/>
            <a:ext cx="3142267" cy="50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Genetics also overlap: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4387388" y="5599938"/>
            <a:ext cx="452209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220737" y="6454735"/>
            <a:ext cx="4522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12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8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9.5|2.9|6.5|52.8|31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9.5|2.9|6.5|52.8|31|2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4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0.6|13.5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0.6|13.5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3891</TotalTime>
  <Words>5082</Words>
  <Application>Microsoft Macintosh PowerPoint</Application>
  <PresentationFormat>On-screen Show (4:3)</PresentationFormat>
  <Paragraphs>683</Paragraphs>
  <Slides>45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Clarity</vt:lpstr>
      <vt:lpstr>PowerPoint Presentation</vt:lpstr>
      <vt:lpstr>Outline</vt:lpstr>
      <vt:lpstr>Recent advances in autism genetics</vt:lpstr>
      <vt:lpstr>Recent advances in autism genetics</vt:lpstr>
      <vt:lpstr>Gene discovery: Exome sequencing</vt:lpstr>
      <vt:lpstr>Monogenic ASD subtypes: CHD8</vt:lpstr>
      <vt:lpstr>Gene discovery: Genome sequencing</vt:lpstr>
      <vt:lpstr>Biological mechanisms: Gene expression in human brain</vt:lpstr>
      <vt:lpstr>Genetic architecture: Autism shares genetics with other psychiatric conditions</vt:lpstr>
      <vt:lpstr>Genetic architecture: Two-class family risk model</vt:lpstr>
      <vt:lpstr>Summary: Recent advances in autism genetics</vt:lpstr>
      <vt:lpstr>Outline</vt:lpstr>
      <vt:lpstr>ASDs have sex-biased prevalence</vt:lpstr>
      <vt:lpstr>Why study the sex bias in autism?</vt:lpstr>
      <vt:lpstr>Female protective model Also known as multiple-threshold liability model</vt:lpstr>
      <vt:lpstr>Risk is higher in siblings of autistic females</vt:lpstr>
      <vt:lpstr>Risk is higher in siblings of autistic females</vt:lpstr>
      <vt:lpstr>Risk is higher in co-twins of autistic females</vt:lpstr>
      <vt:lpstr>ASD risk increased with short interbirth intervals</vt:lpstr>
      <vt:lpstr>Males’ risk increased with short interbirth intervals</vt:lpstr>
      <vt:lpstr>Autistic females carry higher mutation loads than males</vt:lpstr>
      <vt:lpstr>Autistic females carry higher mutation loads than males</vt:lpstr>
      <vt:lpstr>Autistic females carry higher mutation loads than males</vt:lpstr>
      <vt:lpstr>Females are protected from autism</vt:lpstr>
      <vt:lpstr>Females are protected from autism</vt:lpstr>
      <vt:lpstr>Outline</vt:lpstr>
      <vt:lpstr>PowerPoint Presentation</vt:lpstr>
      <vt:lpstr>Hypothesized mechanisms &amp; theories</vt:lpstr>
      <vt:lpstr>Prenatal testosterone exposure</vt:lpstr>
      <vt:lpstr>Prenatal testosterone exposure</vt:lpstr>
      <vt:lpstr>Prenatal testosterone exposure</vt:lpstr>
      <vt:lpstr>Hypothesized mechanisms &amp; theories</vt:lpstr>
      <vt:lpstr>Sex differences in gene expression levels</vt:lpstr>
      <vt:lpstr>Sex differences in gene expression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Acknowledgements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sex differences in autism, Part I: Recent advances in autism genetics and what this research tells us about risk</dc:title>
  <dc:creator>Donna Werling</dc:creator>
  <cp:lastModifiedBy>Donna Werling</cp:lastModifiedBy>
  <cp:revision>416</cp:revision>
  <dcterms:created xsi:type="dcterms:W3CDTF">2014-09-22T19:50:05Z</dcterms:created>
  <dcterms:modified xsi:type="dcterms:W3CDTF">2014-10-01T00:02:42Z</dcterms:modified>
</cp:coreProperties>
</file>